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47" r:id="rId3"/>
    <p:sldId id="349" r:id="rId4"/>
    <p:sldId id="350" r:id="rId5"/>
    <p:sldId id="261" r:id="rId6"/>
    <p:sldId id="260" r:id="rId7"/>
    <p:sldId id="360" r:id="rId8"/>
    <p:sldId id="361" r:id="rId9"/>
    <p:sldId id="356" r:id="rId10"/>
    <p:sldId id="362" r:id="rId11"/>
    <p:sldId id="363" r:id="rId12"/>
    <p:sldId id="391" r:id="rId13"/>
    <p:sldId id="392" r:id="rId14"/>
    <p:sldId id="383" r:id="rId15"/>
    <p:sldId id="393" r:id="rId16"/>
    <p:sldId id="381" r:id="rId17"/>
    <p:sldId id="369" r:id="rId18"/>
    <p:sldId id="372" r:id="rId19"/>
    <p:sldId id="371" r:id="rId20"/>
    <p:sldId id="394" r:id="rId21"/>
    <p:sldId id="374" r:id="rId22"/>
    <p:sldId id="355" r:id="rId23"/>
    <p:sldId id="390" r:id="rId24"/>
    <p:sldId id="295" r:id="rId25"/>
    <p:sldId id="352" r:id="rId26"/>
    <p:sldId id="395" r:id="rId27"/>
    <p:sldId id="3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B8EC"/>
    <a:srgbClr val="82D957"/>
    <a:srgbClr val="FFCC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370011185\AppData\Local\Microsoft\Windows\INetCache\Content.Outlook\P7N9PMV7\Poster%20ROOMVENT%20fina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17388611344588E-2"/>
          <c:y val="3.0517222501002833E-2"/>
          <c:w val="0.92239393731495167"/>
          <c:h val="0.86777927386299802"/>
        </c:manualLayout>
      </c:layout>
      <c:lineChart>
        <c:grouping val="standard"/>
        <c:varyColors val="0"/>
        <c:ser>
          <c:idx val="0"/>
          <c:order val="6"/>
          <c:tx>
            <c:v>Without PCO</c:v>
          </c:tx>
          <c:spPr>
            <a:ln w="22225" cap="rnd" cmpd="sng" algn="ctr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2.9485708594108404E-2"/>
                  <c:y val="-5.35576905784344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B3-49B5-AD51-20B5E0F19481}"/>
                </c:ext>
              </c:extLst>
            </c:dLbl>
            <c:dLbl>
              <c:idx val="1"/>
              <c:layout>
                <c:manualLayout>
                  <c:x val="-1.4405231679564413E-2"/>
                  <c:y val="-2.817987079292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CB3-49B5-AD51-20B5E0F19481}"/>
                </c:ext>
              </c:extLst>
            </c:dLbl>
            <c:dLbl>
              <c:idx val="2"/>
              <c:layout>
                <c:manualLayout>
                  <c:x val="-7.6527793297685937E-3"/>
                  <c:y val="-2.60650524774680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B3-49B5-AD51-20B5E0F19481}"/>
                </c:ext>
              </c:extLst>
            </c:dLbl>
            <c:dLbl>
              <c:idx val="3"/>
              <c:layout>
                <c:manualLayout>
                  <c:x val="-6.527370604802624E-3"/>
                  <c:y val="-2.817987079292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B3-49B5-AD51-20B5E0F19481}"/>
                </c:ext>
              </c:extLst>
            </c:dLbl>
            <c:dLbl>
              <c:idx val="4"/>
              <c:layout>
                <c:manualLayout>
                  <c:x val="-1.4405231679564413E-2"/>
                  <c:y val="-4.08687806856807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B3-49B5-AD51-20B5E0F19481}"/>
                </c:ext>
              </c:extLst>
            </c:dLbl>
            <c:dLbl>
              <c:idx val="5"/>
              <c:layout>
                <c:manualLayout>
                  <c:x val="-9.9035967797005339E-3"/>
                  <c:y val="-3.2409507423844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B3-49B5-AD51-20B5E0F194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'[Poster ROOMVENT final.xlsx]Graph'!$C$2:$C$25</c:f>
              <c:numCache>
                <c:formatCode>0</c:formatCode>
                <c:ptCount val="24"/>
                <c:pt idx="0">
                  <c:v>31436</c:v>
                </c:pt>
                <c:pt idx="1">
                  <c:v>29511</c:v>
                </c:pt>
                <c:pt idx="2">
                  <c:v>26495</c:v>
                </c:pt>
                <c:pt idx="3">
                  <c:v>24094</c:v>
                </c:pt>
                <c:pt idx="4">
                  <c:v>21836</c:v>
                </c:pt>
                <c:pt idx="5">
                  <c:v>20092</c:v>
                </c:pt>
                <c:pt idx="6">
                  <c:v>18367</c:v>
                </c:pt>
                <c:pt idx="7">
                  <c:v>16984</c:v>
                </c:pt>
                <c:pt idx="8">
                  <c:v>15707</c:v>
                </c:pt>
                <c:pt idx="9">
                  <c:v>14464</c:v>
                </c:pt>
                <c:pt idx="10">
                  <c:v>13429</c:v>
                </c:pt>
                <c:pt idx="11">
                  <c:v>12455</c:v>
                </c:pt>
                <c:pt idx="12">
                  <c:v>11781</c:v>
                </c:pt>
                <c:pt idx="13">
                  <c:v>11281</c:v>
                </c:pt>
                <c:pt idx="14">
                  <c:v>10907</c:v>
                </c:pt>
                <c:pt idx="15">
                  <c:v>10311</c:v>
                </c:pt>
                <c:pt idx="16">
                  <c:v>9833</c:v>
                </c:pt>
                <c:pt idx="17">
                  <c:v>9126</c:v>
                </c:pt>
                <c:pt idx="18">
                  <c:v>8559</c:v>
                </c:pt>
                <c:pt idx="19">
                  <c:v>7912</c:v>
                </c:pt>
                <c:pt idx="20">
                  <c:v>7206</c:v>
                </c:pt>
                <c:pt idx="21">
                  <c:v>6910</c:v>
                </c:pt>
                <c:pt idx="22">
                  <c:v>6184</c:v>
                </c:pt>
                <c:pt idx="23">
                  <c:v>6104</c:v>
                </c:pt>
              </c:numCache>
            </c:numRef>
          </c:val>
          <c:smooth val="1"/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'[Poster ROOMVENT final.xlsx]Graph'!$X$12:$X$35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6-0CB3-49B5-AD51-20B5E0F19481}"/>
            </c:ext>
          </c:extLst>
        </c:ser>
        <c:ser>
          <c:idx val="1"/>
          <c:order val="7"/>
          <c:tx>
            <c:v>with PCO</c:v>
          </c:tx>
          <c:spPr>
            <a:ln w="22225" cap="rnd" cmpd="sng" algn="ctr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2765531548706846E-3"/>
                  <c:y val="-2.18354158465501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B3-49B5-AD51-20B5E0F19481}"/>
                </c:ext>
              </c:extLst>
            </c:dLbl>
            <c:dLbl>
              <c:idx val="1"/>
              <c:layout>
                <c:manualLayout>
                  <c:x val="-7.6527793297685937E-3"/>
                  <c:y val="-2.817987079292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CB3-49B5-AD51-20B5E0F19481}"/>
                </c:ext>
              </c:extLst>
            </c:dLbl>
            <c:dLbl>
              <c:idx val="2"/>
              <c:layout>
                <c:manualLayout>
                  <c:x val="-5.4019618798366543E-3"/>
                  <c:y val="-3.02946891083859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CB3-49B5-AD51-20B5E0F19481}"/>
                </c:ext>
              </c:extLst>
            </c:dLbl>
            <c:dLbl>
              <c:idx val="3"/>
              <c:layout>
                <c:manualLayout>
                  <c:x val="-4.2765531548706846E-3"/>
                  <c:y val="-2.817987079292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CB3-49B5-AD51-20B5E0F19481}"/>
                </c:ext>
              </c:extLst>
            </c:dLbl>
            <c:dLbl>
              <c:idx val="4"/>
              <c:layout>
                <c:manualLayout>
                  <c:x val="-4.2765531548706846E-3"/>
                  <c:y val="-2.1835415846550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CB3-49B5-AD51-20B5E0F19481}"/>
                </c:ext>
              </c:extLst>
            </c:dLbl>
            <c:dLbl>
              <c:idx val="5"/>
              <c:layout>
                <c:manualLayout>
                  <c:x val="-7.5852548062706358E-3"/>
                  <c:y val="-2.60650524774680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CB3-49B5-AD51-20B5E0F19481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500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CB3-49B5-AD51-20B5E0F194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'[Poster ROOMVENT final.xlsx]Graph'!$B$2:$B$25</c:f>
              <c:numCache>
                <c:formatCode>0</c:formatCode>
                <c:ptCount val="24"/>
                <c:pt idx="0">
                  <c:v>31358</c:v>
                </c:pt>
                <c:pt idx="1">
                  <c:v>22653</c:v>
                </c:pt>
                <c:pt idx="2">
                  <c:v>17559</c:v>
                </c:pt>
                <c:pt idx="3">
                  <c:v>13379</c:v>
                </c:pt>
                <c:pt idx="4">
                  <c:v>10191</c:v>
                </c:pt>
                <c:pt idx="5">
                  <c:v>8073</c:v>
                </c:pt>
                <c:pt idx="6">
                  <c:v>6786</c:v>
                </c:pt>
                <c:pt idx="7">
                  <c:v>5848</c:v>
                </c:pt>
                <c:pt idx="8">
                  <c:v>4988</c:v>
                </c:pt>
                <c:pt idx="9">
                  <c:v>4218</c:v>
                </c:pt>
                <c:pt idx="10">
                  <c:v>3624</c:v>
                </c:pt>
                <c:pt idx="11">
                  <c:v>3146</c:v>
                </c:pt>
                <c:pt idx="12">
                  <c:v>2730</c:v>
                </c:pt>
                <c:pt idx="13">
                  <c:v>2340</c:v>
                </c:pt>
                <c:pt idx="14">
                  <c:v>2015</c:v>
                </c:pt>
                <c:pt idx="15">
                  <c:v>1716</c:v>
                </c:pt>
                <c:pt idx="16">
                  <c:v>1491</c:v>
                </c:pt>
                <c:pt idx="17">
                  <c:v>1317</c:v>
                </c:pt>
                <c:pt idx="18">
                  <c:v>1181</c:v>
                </c:pt>
                <c:pt idx="19">
                  <c:v>1075</c:v>
                </c:pt>
                <c:pt idx="20">
                  <c:v>984</c:v>
                </c:pt>
                <c:pt idx="21">
                  <c:v>868</c:v>
                </c:pt>
                <c:pt idx="22">
                  <c:v>617</c:v>
                </c:pt>
                <c:pt idx="23">
                  <c:v>580</c:v>
                </c:pt>
              </c:numCache>
            </c:numRef>
          </c:val>
          <c:smooth val="1"/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'[Poster ROOMVENT final.xlsx]Graph'!$X$12:$X$35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E-0CB3-49B5-AD51-20B5E0F19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386308144"/>
        <c:axId val="247820480"/>
        <c:extLst>
          <c:ext xmlns:c15="http://schemas.microsoft.com/office/drawing/2012/chart" uri="{02D57815-91ED-43cb-92C2-25804820EDAC}">
            <c15:filteredLineSeries>
              <c15:ser>
                <c:idx val="4"/>
                <c:order val="0"/>
                <c:tx>
                  <c:v>Without PCO</c:v>
                </c:tx>
                <c:spPr>
                  <a:ln w="22225" cap="rnd" cmpd="sng" algn="ctr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5"/>
                    </a:solidFill>
                    <a:ln w="9525" cap="flat" cmpd="sng" algn="ctr">
                      <a:solidFill>
                        <a:schemeClr val="accent5"/>
                      </a:solidFill>
                      <a:round/>
                    </a:ln>
                    <a:effectLst/>
                  </c:spPr>
                </c:marker>
                <c:val>
                  <c:numRef>
                    <c:extLst>
                      <c:ext uri="{02D57815-91ED-43cb-92C2-25804820EDAC}">
                        <c15:formulaRef>
                          <c15:sqref>'[Poster ROOMVENT final.xlsx]Graph'!$C$2:$C$25</c15:sqref>
                        </c15:formulaRef>
                      </c:ext>
                    </c:extLst>
                    <c:numCache>
                      <c:formatCode>0</c:formatCode>
                      <c:ptCount val="24"/>
                      <c:pt idx="0">
                        <c:v>31436</c:v>
                      </c:pt>
                      <c:pt idx="1">
                        <c:v>29511</c:v>
                      </c:pt>
                      <c:pt idx="2">
                        <c:v>26495</c:v>
                      </c:pt>
                      <c:pt idx="3">
                        <c:v>24094</c:v>
                      </c:pt>
                      <c:pt idx="4">
                        <c:v>21836</c:v>
                      </c:pt>
                      <c:pt idx="5">
                        <c:v>20092</c:v>
                      </c:pt>
                      <c:pt idx="6">
                        <c:v>18367</c:v>
                      </c:pt>
                      <c:pt idx="7">
                        <c:v>16984</c:v>
                      </c:pt>
                      <c:pt idx="8">
                        <c:v>15707</c:v>
                      </c:pt>
                      <c:pt idx="9">
                        <c:v>14464</c:v>
                      </c:pt>
                      <c:pt idx="10">
                        <c:v>13429</c:v>
                      </c:pt>
                      <c:pt idx="11">
                        <c:v>12455</c:v>
                      </c:pt>
                      <c:pt idx="12">
                        <c:v>11781</c:v>
                      </c:pt>
                      <c:pt idx="13">
                        <c:v>11281</c:v>
                      </c:pt>
                      <c:pt idx="14">
                        <c:v>10907</c:v>
                      </c:pt>
                      <c:pt idx="15">
                        <c:v>10311</c:v>
                      </c:pt>
                      <c:pt idx="16">
                        <c:v>9833</c:v>
                      </c:pt>
                      <c:pt idx="17">
                        <c:v>9126</c:v>
                      </c:pt>
                      <c:pt idx="18">
                        <c:v>8559</c:v>
                      </c:pt>
                      <c:pt idx="19">
                        <c:v>7912</c:v>
                      </c:pt>
                      <c:pt idx="20">
                        <c:v>7206</c:v>
                      </c:pt>
                      <c:pt idx="21">
                        <c:v>6910</c:v>
                      </c:pt>
                      <c:pt idx="22">
                        <c:v>6184</c:v>
                      </c:pt>
                      <c:pt idx="23">
                        <c:v>6104</c:v>
                      </c:pt>
                    </c:numCache>
                  </c:numRef>
                </c:val>
                <c:smooth val="0"/>
                <c:extLst>
                  <c:ext uri="{02D57815-91ED-43cb-92C2-25804820EDAC}">
                    <c15:filteredCategoryTitle>
                      <c15:cat>
                        <c:multiLvlStrRef>
                          <c:extLst>
                            <c:ext uri="{02D57815-91ED-43cb-92C2-25804820EDAC}">
                              <c15:formulaRef>
                                <c15:sqref>'[Poster ROOMVENT final.xlsx]Graph'!$X$12:$X$35</c15:sqref>
                              </c15:formulaRef>
                            </c:ext>
                          </c:extLst>
                        </c:multiLvlStrRef>
                      </c15:cat>
                    </c15:filteredCategoryTitle>
                  </c:ext>
                  <c:ext xmlns:c16="http://schemas.microsoft.com/office/drawing/2014/chart" uri="{C3380CC4-5D6E-409C-BE32-E72D297353CC}">
                    <c16:uniqueId val="{0000000F-0CB3-49B5-AD51-20B5E0F19481}"/>
                  </c:ext>
                </c:extLst>
              </c15:ser>
            </c15:filteredLineSeries>
            <c15:filteredLineSeries>
              <c15:ser>
                <c:idx val="5"/>
                <c:order val="1"/>
                <c:tx>
                  <c:v>with PCO</c:v>
                </c:tx>
                <c:spPr>
                  <a:ln w="22225" cap="rnd" cmpd="sng" algn="ctr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6"/>
                    </a:solidFill>
                    <a:ln w="9525" cap="flat" cmpd="sng" algn="ctr">
                      <a:solidFill>
                        <a:schemeClr val="accent6"/>
                      </a:solidFill>
                      <a:round/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'[Poster ROOMVENT final.xlsx]Graph'!$B$2:$B$25</c15:sqref>
                        </c15:formulaRef>
                      </c:ext>
                    </c:extLst>
                    <c:numCache>
                      <c:formatCode>0</c:formatCode>
                      <c:ptCount val="24"/>
                      <c:pt idx="0">
                        <c:v>31358</c:v>
                      </c:pt>
                      <c:pt idx="1">
                        <c:v>22653</c:v>
                      </c:pt>
                      <c:pt idx="2">
                        <c:v>17559</c:v>
                      </c:pt>
                      <c:pt idx="3">
                        <c:v>13379</c:v>
                      </c:pt>
                      <c:pt idx="4">
                        <c:v>10191</c:v>
                      </c:pt>
                      <c:pt idx="5">
                        <c:v>8073</c:v>
                      </c:pt>
                      <c:pt idx="6">
                        <c:v>6786</c:v>
                      </c:pt>
                      <c:pt idx="7">
                        <c:v>5848</c:v>
                      </c:pt>
                      <c:pt idx="8">
                        <c:v>4988</c:v>
                      </c:pt>
                      <c:pt idx="9">
                        <c:v>4218</c:v>
                      </c:pt>
                      <c:pt idx="10">
                        <c:v>3624</c:v>
                      </c:pt>
                      <c:pt idx="11">
                        <c:v>3146</c:v>
                      </c:pt>
                      <c:pt idx="12">
                        <c:v>2730</c:v>
                      </c:pt>
                      <c:pt idx="13">
                        <c:v>2340</c:v>
                      </c:pt>
                      <c:pt idx="14">
                        <c:v>2015</c:v>
                      </c:pt>
                      <c:pt idx="15">
                        <c:v>1716</c:v>
                      </c:pt>
                      <c:pt idx="16">
                        <c:v>1491</c:v>
                      </c:pt>
                      <c:pt idx="17">
                        <c:v>1317</c:v>
                      </c:pt>
                      <c:pt idx="18">
                        <c:v>1181</c:v>
                      </c:pt>
                      <c:pt idx="19">
                        <c:v>1075</c:v>
                      </c:pt>
                      <c:pt idx="20">
                        <c:v>984</c:v>
                      </c:pt>
                      <c:pt idx="21">
                        <c:v>868</c:v>
                      </c:pt>
                      <c:pt idx="22">
                        <c:v>617</c:v>
                      </c:pt>
                      <c:pt idx="23">
                        <c:v>580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filteredCategoryTitle>
                      <c15:cat>
                        <c:multiLvlStrRef>
                          <c:extLst>
                            <c:ext uri="{02D57815-91ED-43cb-92C2-25804820EDAC}">
                              <c15:formulaRef>
                                <c15:sqref>'[Poster ROOMVENT final.xlsx]Graph'!$X$12:$X$35</c15:sqref>
                              </c15:formulaRef>
                            </c:ext>
                          </c:extLst>
                        </c:multiLvlStrRef>
                      </c15:cat>
                    </c15:filteredCategoryTitle>
                  </c:ext>
                  <c:ext xmlns:c16="http://schemas.microsoft.com/office/drawing/2014/chart" uri="{C3380CC4-5D6E-409C-BE32-E72D297353CC}">
                    <c16:uniqueId val="{00000010-0CB3-49B5-AD51-20B5E0F19481}"/>
                  </c:ext>
                </c:extLst>
              </c15:ser>
            </c15:filteredLineSeries>
            <c15:filteredLineSeries>
              <c15:ser>
                <c:idx val="6"/>
                <c:order val="2"/>
                <c:tx>
                  <c:v>Without PCO</c:v>
                </c:tx>
                <c:spPr>
                  <a:ln w="22225" cap="rnd" cmpd="sng" algn="ctr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1">
                        <a:lumMod val="60000"/>
                      </a:schemeClr>
                    </a:solidFill>
                    <a:ln w="9525" cap="flat" cmpd="sng" algn="ctr">
                      <a:solidFill>
                        <a:schemeClr val="accent1">
                          <a:lumMod val="60000"/>
                        </a:schemeClr>
                      </a:solidFill>
                      <a:round/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'[Poster ROOMVENT final.xlsx]Graph'!$C$2:$C$25</c15:sqref>
                        </c15:formulaRef>
                      </c:ext>
                    </c:extLst>
                    <c:numCache>
                      <c:formatCode>0</c:formatCode>
                      <c:ptCount val="24"/>
                      <c:pt idx="0">
                        <c:v>31436</c:v>
                      </c:pt>
                      <c:pt idx="1">
                        <c:v>29511</c:v>
                      </c:pt>
                      <c:pt idx="2">
                        <c:v>26495</c:v>
                      </c:pt>
                      <c:pt idx="3">
                        <c:v>24094</c:v>
                      </c:pt>
                      <c:pt idx="4">
                        <c:v>21836</c:v>
                      </c:pt>
                      <c:pt idx="5">
                        <c:v>20092</c:v>
                      </c:pt>
                      <c:pt idx="6">
                        <c:v>18367</c:v>
                      </c:pt>
                      <c:pt idx="7">
                        <c:v>16984</c:v>
                      </c:pt>
                      <c:pt idx="8">
                        <c:v>15707</c:v>
                      </c:pt>
                      <c:pt idx="9">
                        <c:v>14464</c:v>
                      </c:pt>
                      <c:pt idx="10">
                        <c:v>13429</c:v>
                      </c:pt>
                      <c:pt idx="11">
                        <c:v>12455</c:v>
                      </c:pt>
                      <c:pt idx="12">
                        <c:v>11781</c:v>
                      </c:pt>
                      <c:pt idx="13">
                        <c:v>11281</c:v>
                      </c:pt>
                      <c:pt idx="14">
                        <c:v>10907</c:v>
                      </c:pt>
                      <c:pt idx="15">
                        <c:v>10311</c:v>
                      </c:pt>
                      <c:pt idx="16">
                        <c:v>9833</c:v>
                      </c:pt>
                      <c:pt idx="17">
                        <c:v>9126</c:v>
                      </c:pt>
                      <c:pt idx="18">
                        <c:v>8559</c:v>
                      </c:pt>
                      <c:pt idx="19">
                        <c:v>7912</c:v>
                      </c:pt>
                      <c:pt idx="20">
                        <c:v>7206</c:v>
                      </c:pt>
                      <c:pt idx="21">
                        <c:v>6910</c:v>
                      </c:pt>
                      <c:pt idx="22">
                        <c:v>6184</c:v>
                      </c:pt>
                      <c:pt idx="23">
                        <c:v>6104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filteredCategoryTitle>
                      <c15:cat>
                        <c:multiLvlStrRef>
                          <c:extLst>
                            <c:ext uri="{02D57815-91ED-43cb-92C2-25804820EDAC}">
                              <c15:formulaRef>
                                <c15:sqref>'[Poster ROOMVENT final.xlsx]Graph'!$X$12:$X$35</c15:sqref>
                              </c15:formulaRef>
                            </c:ext>
                          </c:extLst>
                        </c:multiLvlStrRef>
                      </c15:cat>
                    </c15:filteredCategoryTitle>
                  </c:ext>
                  <c:ext xmlns:c16="http://schemas.microsoft.com/office/drawing/2014/chart" uri="{C3380CC4-5D6E-409C-BE32-E72D297353CC}">
                    <c16:uniqueId val="{00000011-0CB3-49B5-AD51-20B5E0F19481}"/>
                  </c:ext>
                </c:extLst>
              </c15:ser>
            </c15:filteredLineSeries>
            <c15:filteredLineSeries>
              <c15:ser>
                <c:idx val="7"/>
                <c:order val="3"/>
                <c:tx>
                  <c:v>with PCO</c:v>
                </c:tx>
                <c:spPr>
                  <a:ln w="22225" cap="rnd" cmpd="sng" algn="ctr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2">
                        <a:lumMod val="60000"/>
                      </a:schemeClr>
                    </a:solidFill>
                    <a:ln w="9525" cap="flat" cmpd="sng" algn="ctr">
                      <a:solidFill>
                        <a:schemeClr val="accent2">
                          <a:lumMod val="60000"/>
                        </a:schemeClr>
                      </a:solidFill>
                      <a:round/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'[Poster ROOMVENT final.xlsx]Graph'!$B$2:$B$25</c15:sqref>
                        </c15:formulaRef>
                      </c:ext>
                    </c:extLst>
                    <c:numCache>
                      <c:formatCode>0</c:formatCode>
                      <c:ptCount val="24"/>
                      <c:pt idx="0">
                        <c:v>31358</c:v>
                      </c:pt>
                      <c:pt idx="1">
                        <c:v>22653</c:v>
                      </c:pt>
                      <c:pt idx="2">
                        <c:v>17559</c:v>
                      </c:pt>
                      <c:pt idx="3">
                        <c:v>13379</c:v>
                      </c:pt>
                      <c:pt idx="4">
                        <c:v>10191</c:v>
                      </c:pt>
                      <c:pt idx="5">
                        <c:v>8073</c:v>
                      </c:pt>
                      <c:pt idx="6">
                        <c:v>6786</c:v>
                      </c:pt>
                      <c:pt idx="7">
                        <c:v>5848</c:v>
                      </c:pt>
                      <c:pt idx="8">
                        <c:v>4988</c:v>
                      </c:pt>
                      <c:pt idx="9">
                        <c:v>4218</c:v>
                      </c:pt>
                      <c:pt idx="10">
                        <c:v>3624</c:v>
                      </c:pt>
                      <c:pt idx="11">
                        <c:v>3146</c:v>
                      </c:pt>
                      <c:pt idx="12">
                        <c:v>2730</c:v>
                      </c:pt>
                      <c:pt idx="13">
                        <c:v>2340</c:v>
                      </c:pt>
                      <c:pt idx="14">
                        <c:v>2015</c:v>
                      </c:pt>
                      <c:pt idx="15">
                        <c:v>1716</c:v>
                      </c:pt>
                      <c:pt idx="16">
                        <c:v>1491</c:v>
                      </c:pt>
                      <c:pt idx="17">
                        <c:v>1317</c:v>
                      </c:pt>
                      <c:pt idx="18">
                        <c:v>1181</c:v>
                      </c:pt>
                      <c:pt idx="19">
                        <c:v>1075</c:v>
                      </c:pt>
                      <c:pt idx="20">
                        <c:v>984</c:v>
                      </c:pt>
                      <c:pt idx="21">
                        <c:v>868</c:v>
                      </c:pt>
                      <c:pt idx="22">
                        <c:v>617</c:v>
                      </c:pt>
                      <c:pt idx="23">
                        <c:v>580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filteredCategoryTitle>
                      <c15:cat>
                        <c:multiLvlStrRef>
                          <c:extLst>
                            <c:ext uri="{02D57815-91ED-43cb-92C2-25804820EDAC}">
                              <c15:formulaRef>
                                <c15:sqref>'[Poster ROOMVENT final.xlsx]Graph'!$X$12:$X$35</c15:sqref>
                              </c15:formulaRef>
                            </c:ext>
                          </c:extLst>
                        </c:multiLvlStrRef>
                      </c15:cat>
                    </c15:filteredCategoryTitle>
                  </c:ext>
                  <c:ext xmlns:c16="http://schemas.microsoft.com/office/drawing/2014/chart" uri="{C3380CC4-5D6E-409C-BE32-E72D297353CC}">
                    <c16:uniqueId val="{00000012-0CB3-49B5-AD51-20B5E0F19481}"/>
                  </c:ext>
                </c:extLst>
              </c15:ser>
            </c15:filteredLineSeries>
            <c15:filteredLineSeries>
              <c15:ser>
                <c:idx val="2"/>
                <c:order val="4"/>
                <c:tx>
                  <c:v>Without PCO</c:v>
                </c:tx>
                <c:spPr>
                  <a:ln w="22225" cap="rnd" cmpd="sng" algn="ctr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3"/>
                    </a:solidFill>
                    <a:ln w="9525" cap="flat" cmpd="sng" algn="ctr">
                      <a:solidFill>
                        <a:schemeClr val="accent3"/>
                      </a:solidFill>
                      <a:round/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'[Poster ROOMVENT final.xlsx]Graph'!$C$2:$C$25</c15:sqref>
                        </c15:formulaRef>
                      </c:ext>
                    </c:extLst>
                    <c:numCache>
                      <c:formatCode>0</c:formatCode>
                      <c:ptCount val="24"/>
                      <c:pt idx="0">
                        <c:v>31436</c:v>
                      </c:pt>
                      <c:pt idx="1">
                        <c:v>29511</c:v>
                      </c:pt>
                      <c:pt idx="2">
                        <c:v>26495</c:v>
                      </c:pt>
                      <c:pt idx="3">
                        <c:v>24094</c:v>
                      </c:pt>
                      <c:pt idx="4">
                        <c:v>21836</c:v>
                      </c:pt>
                      <c:pt idx="5">
                        <c:v>20092</c:v>
                      </c:pt>
                      <c:pt idx="6">
                        <c:v>18367</c:v>
                      </c:pt>
                      <c:pt idx="7">
                        <c:v>16984</c:v>
                      </c:pt>
                      <c:pt idx="8">
                        <c:v>15707</c:v>
                      </c:pt>
                      <c:pt idx="9">
                        <c:v>14464</c:v>
                      </c:pt>
                      <c:pt idx="10">
                        <c:v>13429</c:v>
                      </c:pt>
                      <c:pt idx="11">
                        <c:v>12455</c:v>
                      </c:pt>
                      <c:pt idx="12">
                        <c:v>11781</c:v>
                      </c:pt>
                      <c:pt idx="13">
                        <c:v>11281</c:v>
                      </c:pt>
                      <c:pt idx="14">
                        <c:v>10907</c:v>
                      </c:pt>
                      <c:pt idx="15">
                        <c:v>10311</c:v>
                      </c:pt>
                      <c:pt idx="16">
                        <c:v>9833</c:v>
                      </c:pt>
                      <c:pt idx="17">
                        <c:v>9126</c:v>
                      </c:pt>
                      <c:pt idx="18">
                        <c:v>8559</c:v>
                      </c:pt>
                      <c:pt idx="19">
                        <c:v>7912</c:v>
                      </c:pt>
                      <c:pt idx="20">
                        <c:v>7206</c:v>
                      </c:pt>
                      <c:pt idx="21">
                        <c:v>6910</c:v>
                      </c:pt>
                      <c:pt idx="22">
                        <c:v>6184</c:v>
                      </c:pt>
                      <c:pt idx="23">
                        <c:v>6104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filteredCategoryTitle>
                      <c15:cat>
                        <c:multiLvlStrRef>
                          <c:extLst>
                            <c:ext uri="{02D57815-91ED-43cb-92C2-25804820EDAC}">
                              <c15:formulaRef>
                                <c15:sqref>'[Poster ROOMVENT final.xlsx]Graph'!$X$12:$X$35</c15:sqref>
                              </c15:formulaRef>
                            </c:ext>
                          </c:extLst>
                        </c:multiLvlStrRef>
                      </c15:cat>
                    </c15:filteredCategoryTitle>
                  </c:ext>
                  <c:ext xmlns:c16="http://schemas.microsoft.com/office/drawing/2014/chart" uri="{C3380CC4-5D6E-409C-BE32-E72D297353CC}">
                    <c16:uniqueId val="{00000013-0CB3-49B5-AD51-20B5E0F19481}"/>
                  </c:ext>
                </c:extLst>
              </c15:ser>
            </c15:filteredLineSeries>
            <c15:filteredLineSeries>
              <c15:ser>
                <c:idx val="3"/>
                <c:order val="5"/>
                <c:tx>
                  <c:v>with PCO</c:v>
                </c:tx>
                <c:spPr>
                  <a:ln w="22225" cap="rnd" cmpd="sng" algn="ctr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4"/>
                  <c:spPr>
                    <a:solidFill>
                      <a:schemeClr val="accent4"/>
                    </a:solidFill>
                    <a:ln w="9525" cap="flat" cmpd="sng" algn="ctr">
                      <a:solidFill>
                        <a:schemeClr val="accent4"/>
                      </a:solidFill>
                      <a:round/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'[Poster ROOMVENT final.xlsx]Graph'!$B$2:$B$25</c15:sqref>
                        </c15:formulaRef>
                      </c:ext>
                    </c:extLst>
                    <c:numCache>
                      <c:formatCode>0</c:formatCode>
                      <c:ptCount val="24"/>
                      <c:pt idx="0">
                        <c:v>31358</c:v>
                      </c:pt>
                      <c:pt idx="1">
                        <c:v>22653</c:v>
                      </c:pt>
                      <c:pt idx="2">
                        <c:v>17559</c:v>
                      </c:pt>
                      <c:pt idx="3">
                        <c:v>13379</c:v>
                      </c:pt>
                      <c:pt idx="4">
                        <c:v>10191</c:v>
                      </c:pt>
                      <c:pt idx="5">
                        <c:v>8073</c:v>
                      </c:pt>
                      <c:pt idx="6">
                        <c:v>6786</c:v>
                      </c:pt>
                      <c:pt idx="7">
                        <c:v>5848</c:v>
                      </c:pt>
                      <c:pt idx="8">
                        <c:v>4988</c:v>
                      </c:pt>
                      <c:pt idx="9">
                        <c:v>4218</c:v>
                      </c:pt>
                      <c:pt idx="10">
                        <c:v>3624</c:v>
                      </c:pt>
                      <c:pt idx="11">
                        <c:v>3146</c:v>
                      </c:pt>
                      <c:pt idx="12">
                        <c:v>2730</c:v>
                      </c:pt>
                      <c:pt idx="13">
                        <c:v>2340</c:v>
                      </c:pt>
                      <c:pt idx="14">
                        <c:v>2015</c:v>
                      </c:pt>
                      <c:pt idx="15">
                        <c:v>1716</c:v>
                      </c:pt>
                      <c:pt idx="16">
                        <c:v>1491</c:v>
                      </c:pt>
                      <c:pt idx="17">
                        <c:v>1317</c:v>
                      </c:pt>
                      <c:pt idx="18">
                        <c:v>1181</c:v>
                      </c:pt>
                      <c:pt idx="19">
                        <c:v>1075</c:v>
                      </c:pt>
                      <c:pt idx="20">
                        <c:v>984</c:v>
                      </c:pt>
                      <c:pt idx="21">
                        <c:v>868</c:v>
                      </c:pt>
                      <c:pt idx="22">
                        <c:v>617</c:v>
                      </c:pt>
                      <c:pt idx="23">
                        <c:v>580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5="http://schemas.microsoft.com/office/drawing/2012/chart" uri="{02D57815-91ED-43cb-92C2-25804820EDAC}">
                    <c15:filteredCategoryTitle>
                      <c15:cat>
                        <c:multiLvlStrRef>
                          <c:extLst>
                            <c:ext uri="{02D57815-91ED-43cb-92C2-25804820EDAC}">
                              <c15:formulaRef>
                                <c15:sqref>'[Poster ROOMVENT final.xlsx]Graph'!$X$12:$X$35</c15:sqref>
                              </c15:formulaRef>
                            </c:ext>
                          </c:extLst>
                        </c:multiLvlStrRef>
                      </c15:cat>
                    </c15:filteredCategoryTitle>
                  </c:ext>
                  <c:ext xmlns:c16="http://schemas.microsoft.com/office/drawing/2014/chart" uri="{C3380CC4-5D6E-409C-BE32-E72D297353CC}">
                    <c16:uniqueId val="{00000014-0CB3-49B5-AD51-20B5E0F19481}"/>
                  </c:ext>
                </c:extLst>
              </c15:ser>
            </c15:filteredLineSeries>
          </c:ext>
        </c:extLst>
      </c:lineChart>
      <c:catAx>
        <c:axId val="386308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IN" sz="1100" b="1" i="0" u="none" strike="noStrike" kern="1200" cap="all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IN" sz="1100" b="1" i="0" u="none" strike="noStrike" kern="1200" cap="all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TIME  ( HOURS)</a:t>
                </a:r>
              </a:p>
            </c:rich>
          </c:tx>
          <c:layout>
            <c:manualLayout>
              <c:xMode val="edge"/>
              <c:yMode val="edge"/>
              <c:x val="8.7815828005807811E-2"/>
              <c:y val="0.957616786792270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IN" sz="1100" b="1" i="0" u="none" strike="noStrike" kern="1200" cap="all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47820480"/>
        <c:crosses val="autoZero"/>
        <c:auto val="1"/>
        <c:lblAlgn val="ctr"/>
        <c:lblOffset val="100"/>
        <c:noMultiLvlLbl val="0"/>
      </c:catAx>
      <c:valAx>
        <c:axId val="24782048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86308144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A5A87-55D4-4450-BB5C-F3F98F573E5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88744B-73AF-4811-8875-74998AC98FA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0 min</a:t>
          </a:r>
        </a:p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100,000 TCFU </a:t>
          </a:r>
        </a:p>
      </dgm:t>
    </dgm:pt>
    <dgm:pt modelId="{0B82F865-C2AD-4BDB-8097-1DD86506F895}" type="parTrans" cxnId="{52E79E57-F830-4381-A9CD-129D3FF7812C}">
      <dgm:prSet/>
      <dgm:spPr/>
      <dgm:t>
        <a:bodyPr/>
        <a:lstStyle/>
        <a:p>
          <a:endParaRPr lang="en-US"/>
        </a:p>
      </dgm:t>
    </dgm:pt>
    <dgm:pt modelId="{9CCDF45E-E379-4551-9CF1-7524C26A7C40}" type="sibTrans" cxnId="{52E79E57-F830-4381-A9CD-129D3FF7812C}">
      <dgm:prSet/>
      <dgm:spPr/>
      <dgm:t>
        <a:bodyPr/>
        <a:lstStyle/>
        <a:p>
          <a:endParaRPr lang="en-US"/>
        </a:p>
      </dgm:t>
    </dgm:pt>
    <dgm:pt modelId="{02B509F6-2650-4EF9-878F-57BC0B7D1DF7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15 min</a:t>
          </a:r>
        </a:p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231 TCFU</a:t>
          </a:r>
        </a:p>
      </dgm:t>
    </dgm:pt>
    <dgm:pt modelId="{D90C2C07-F93B-49D0-A3E0-D8297071BEC0}" type="parTrans" cxnId="{CFC72CF5-17DF-483F-9277-F9F1B6FE1309}">
      <dgm:prSet/>
      <dgm:spPr/>
      <dgm:t>
        <a:bodyPr/>
        <a:lstStyle/>
        <a:p>
          <a:endParaRPr lang="en-US"/>
        </a:p>
      </dgm:t>
    </dgm:pt>
    <dgm:pt modelId="{FE2D2C20-9429-4430-BCD9-5793425EEED4}" type="sibTrans" cxnId="{CFC72CF5-17DF-483F-9277-F9F1B6FE1309}">
      <dgm:prSet/>
      <dgm:spPr/>
      <dgm:t>
        <a:bodyPr/>
        <a:lstStyle/>
        <a:p>
          <a:endParaRPr lang="en-US"/>
        </a:p>
      </dgm:t>
    </dgm:pt>
    <dgm:pt modelId="{F9A7D0C3-C732-494B-B2CE-ACD93F3D676B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180 min</a:t>
          </a:r>
        </a:p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15 TCFU</a:t>
          </a:r>
        </a:p>
      </dgm:t>
    </dgm:pt>
    <dgm:pt modelId="{329DAD4B-3D12-4D18-BD54-C96A222F2794}" type="parTrans" cxnId="{0DFAB225-6213-4270-9D61-B1E2DDD234BF}">
      <dgm:prSet/>
      <dgm:spPr/>
      <dgm:t>
        <a:bodyPr/>
        <a:lstStyle/>
        <a:p>
          <a:endParaRPr lang="en-US"/>
        </a:p>
      </dgm:t>
    </dgm:pt>
    <dgm:pt modelId="{9F2FFFF2-F923-4811-9359-5AB04B907D9A}" type="sibTrans" cxnId="{0DFAB225-6213-4270-9D61-B1E2DDD234BF}">
      <dgm:prSet/>
      <dgm:spPr/>
      <dgm:t>
        <a:bodyPr/>
        <a:lstStyle/>
        <a:p>
          <a:endParaRPr lang="en-US"/>
        </a:p>
      </dgm:t>
    </dgm:pt>
    <dgm:pt modelId="{5F038EB7-F46D-4890-BD47-AD01828F5E6A}" type="pres">
      <dgm:prSet presAssocID="{8A8A5A87-55D4-4450-BB5C-F3F98F573E51}" presName="Name0" presStyleCnt="0">
        <dgm:presLayoutVars>
          <dgm:dir/>
          <dgm:animLvl val="lvl"/>
          <dgm:resizeHandles val="exact"/>
        </dgm:presLayoutVars>
      </dgm:prSet>
      <dgm:spPr/>
    </dgm:pt>
    <dgm:pt modelId="{BC3EB3AA-AE67-47B5-B6BF-9ACB84B6D0AD}" type="pres">
      <dgm:prSet presAssocID="{1088744B-73AF-4811-8875-74998AC98FAC}" presName="parTxOnly" presStyleLbl="node1" presStyleIdx="0" presStyleCnt="3" custScaleX="19193" custScaleY="12616" custLinFactX="-21191" custLinFactNeighborX="-100000" custLinFactNeighborY="-39841">
        <dgm:presLayoutVars>
          <dgm:chMax val="0"/>
          <dgm:chPref val="0"/>
          <dgm:bulletEnabled val="1"/>
        </dgm:presLayoutVars>
      </dgm:prSet>
      <dgm:spPr/>
    </dgm:pt>
    <dgm:pt modelId="{F30701B2-802C-4207-8E66-363119E8CF3C}" type="pres">
      <dgm:prSet presAssocID="{9CCDF45E-E379-4551-9CF1-7524C26A7C40}" presName="parTxOnlySpace" presStyleCnt="0"/>
      <dgm:spPr/>
    </dgm:pt>
    <dgm:pt modelId="{D9088EE8-9FB7-4EC4-BBDA-D37272857BD9}" type="pres">
      <dgm:prSet presAssocID="{02B509F6-2650-4EF9-878F-57BC0B7D1DF7}" presName="parTxOnly" presStyleLbl="node1" presStyleIdx="1" presStyleCnt="3" custScaleX="19555" custScaleY="13450" custLinFactX="-11191" custLinFactNeighborX="-100000" custLinFactNeighborY="-40179">
        <dgm:presLayoutVars>
          <dgm:chMax val="0"/>
          <dgm:chPref val="0"/>
          <dgm:bulletEnabled val="1"/>
        </dgm:presLayoutVars>
      </dgm:prSet>
      <dgm:spPr/>
    </dgm:pt>
    <dgm:pt modelId="{53AEB8BB-53C3-475F-99A8-ECA9D28A9A48}" type="pres">
      <dgm:prSet presAssocID="{FE2D2C20-9429-4430-BCD9-5793425EEED4}" presName="parTxOnlySpace" presStyleCnt="0"/>
      <dgm:spPr/>
    </dgm:pt>
    <dgm:pt modelId="{D2D00BAB-172C-42B7-AA4F-F813DA733451}" type="pres">
      <dgm:prSet presAssocID="{F9A7D0C3-C732-494B-B2CE-ACD93F3D676B}" presName="parTxOnly" presStyleLbl="node1" presStyleIdx="2" presStyleCnt="3" custScaleX="18876" custScaleY="13770" custLinFactX="-1674" custLinFactNeighborX="-100000" custLinFactNeighborY="-40632">
        <dgm:presLayoutVars>
          <dgm:chMax val="0"/>
          <dgm:chPref val="0"/>
          <dgm:bulletEnabled val="1"/>
        </dgm:presLayoutVars>
      </dgm:prSet>
      <dgm:spPr/>
    </dgm:pt>
  </dgm:ptLst>
  <dgm:cxnLst>
    <dgm:cxn modelId="{0DFAB225-6213-4270-9D61-B1E2DDD234BF}" srcId="{8A8A5A87-55D4-4450-BB5C-F3F98F573E51}" destId="{F9A7D0C3-C732-494B-B2CE-ACD93F3D676B}" srcOrd="2" destOrd="0" parTransId="{329DAD4B-3D12-4D18-BD54-C96A222F2794}" sibTransId="{9F2FFFF2-F923-4811-9359-5AB04B907D9A}"/>
    <dgm:cxn modelId="{B724C862-8802-4D2A-B8AA-316FB7DFC26B}" type="presOf" srcId="{F9A7D0C3-C732-494B-B2CE-ACD93F3D676B}" destId="{D2D00BAB-172C-42B7-AA4F-F813DA733451}" srcOrd="0" destOrd="0" presId="urn:microsoft.com/office/officeart/2005/8/layout/chevron1"/>
    <dgm:cxn modelId="{52E79E57-F830-4381-A9CD-129D3FF7812C}" srcId="{8A8A5A87-55D4-4450-BB5C-F3F98F573E51}" destId="{1088744B-73AF-4811-8875-74998AC98FAC}" srcOrd="0" destOrd="0" parTransId="{0B82F865-C2AD-4BDB-8097-1DD86506F895}" sibTransId="{9CCDF45E-E379-4551-9CF1-7524C26A7C40}"/>
    <dgm:cxn modelId="{E311EDB0-D007-4ACE-B533-4DFD3446CA25}" type="presOf" srcId="{02B509F6-2650-4EF9-878F-57BC0B7D1DF7}" destId="{D9088EE8-9FB7-4EC4-BBDA-D37272857BD9}" srcOrd="0" destOrd="0" presId="urn:microsoft.com/office/officeart/2005/8/layout/chevron1"/>
    <dgm:cxn modelId="{CB34DEE5-230C-40AA-B9A5-29F7F79BC98B}" type="presOf" srcId="{8A8A5A87-55D4-4450-BB5C-F3F98F573E51}" destId="{5F038EB7-F46D-4890-BD47-AD01828F5E6A}" srcOrd="0" destOrd="0" presId="urn:microsoft.com/office/officeart/2005/8/layout/chevron1"/>
    <dgm:cxn modelId="{6A1AB1E8-E08F-4F58-A72A-7B1652653412}" type="presOf" srcId="{1088744B-73AF-4811-8875-74998AC98FAC}" destId="{BC3EB3AA-AE67-47B5-B6BF-9ACB84B6D0AD}" srcOrd="0" destOrd="0" presId="urn:microsoft.com/office/officeart/2005/8/layout/chevron1"/>
    <dgm:cxn modelId="{CFC72CF5-17DF-483F-9277-F9F1B6FE1309}" srcId="{8A8A5A87-55D4-4450-BB5C-F3F98F573E51}" destId="{02B509F6-2650-4EF9-878F-57BC0B7D1DF7}" srcOrd="1" destOrd="0" parTransId="{D90C2C07-F93B-49D0-A3E0-D8297071BEC0}" sibTransId="{FE2D2C20-9429-4430-BCD9-5793425EEED4}"/>
    <dgm:cxn modelId="{74DF7F3B-98FF-4228-9C56-15EB9DF15D62}" type="presParOf" srcId="{5F038EB7-F46D-4890-BD47-AD01828F5E6A}" destId="{BC3EB3AA-AE67-47B5-B6BF-9ACB84B6D0AD}" srcOrd="0" destOrd="0" presId="urn:microsoft.com/office/officeart/2005/8/layout/chevron1"/>
    <dgm:cxn modelId="{A9A9C929-977F-4200-92FA-601156342946}" type="presParOf" srcId="{5F038EB7-F46D-4890-BD47-AD01828F5E6A}" destId="{F30701B2-802C-4207-8E66-363119E8CF3C}" srcOrd="1" destOrd="0" presId="urn:microsoft.com/office/officeart/2005/8/layout/chevron1"/>
    <dgm:cxn modelId="{0A13AC5A-30CA-4571-AE18-D8EE35E75E43}" type="presParOf" srcId="{5F038EB7-F46D-4890-BD47-AD01828F5E6A}" destId="{D9088EE8-9FB7-4EC4-BBDA-D37272857BD9}" srcOrd="2" destOrd="0" presId="urn:microsoft.com/office/officeart/2005/8/layout/chevron1"/>
    <dgm:cxn modelId="{A2453F14-BFA9-4602-93F5-CCF79F77BD49}" type="presParOf" srcId="{5F038EB7-F46D-4890-BD47-AD01828F5E6A}" destId="{53AEB8BB-53C3-475F-99A8-ECA9D28A9A48}" srcOrd="3" destOrd="0" presId="urn:microsoft.com/office/officeart/2005/8/layout/chevron1"/>
    <dgm:cxn modelId="{899B55D1-4BA5-4F49-B20B-8FDDD4C09982}" type="presParOf" srcId="{5F038EB7-F46D-4890-BD47-AD01828F5E6A}" destId="{D2D00BAB-172C-42B7-AA4F-F813DA733451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8A5A87-55D4-4450-BB5C-F3F98F573E5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088744B-73AF-4811-8875-74998AC98FAC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15 min</a:t>
          </a:r>
        </a:p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45 TCFU </a:t>
          </a:r>
        </a:p>
      </dgm:t>
    </dgm:pt>
    <dgm:pt modelId="{0B82F865-C2AD-4BDB-8097-1DD86506F895}" type="parTrans" cxnId="{52E79E57-F830-4381-A9CD-129D3FF7812C}">
      <dgm:prSet/>
      <dgm:spPr/>
      <dgm:t>
        <a:bodyPr/>
        <a:lstStyle/>
        <a:p>
          <a:endParaRPr lang="en-US"/>
        </a:p>
      </dgm:t>
    </dgm:pt>
    <dgm:pt modelId="{9CCDF45E-E379-4551-9CF1-7524C26A7C40}" type="sibTrans" cxnId="{52E79E57-F830-4381-A9CD-129D3FF7812C}">
      <dgm:prSet/>
      <dgm:spPr/>
      <dgm:t>
        <a:bodyPr/>
        <a:lstStyle/>
        <a:p>
          <a:endParaRPr lang="en-US"/>
        </a:p>
      </dgm:t>
    </dgm:pt>
    <dgm:pt modelId="{F9A7D0C3-C732-494B-B2CE-ACD93F3D676B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180 min</a:t>
          </a:r>
        </a:p>
        <a:p>
          <a:r>
            <a:rPr lang="en-US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0 TCFU</a:t>
          </a:r>
        </a:p>
      </dgm:t>
    </dgm:pt>
    <dgm:pt modelId="{329DAD4B-3D12-4D18-BD54-C96A222F2794}" type="parTrans" cxnId="{0DFAB225-6213-4270-9D61-B1E2DDD234BF}">
      <dgm:prSet/>
      <dgm:spPr/>
      <dgm:t>
        <a:bodyPr/>
        <a:lstStyle/>
        <a:p>
          <a:endParaRPr lang="en-US"/>
        </a:p>
      </dgm:t>
    </dgm:pt>
    <dgm:pt modelId="{9F2FFFF2-F923-4811-9359-5AB04B907D9A}" type="sibTrans" cxnId="{0DFAB225-6213-4270-9D61-B1E2DDD234BF}">
      <dgm:prSet/>
      <dgm:spPr/>
      <dgm:t>
        <a:bodyPr/>
        <a:lstStyle/>
        <a:p>
          <a:endParaRPr lang="en-US"/>
        </a:p>
      </dgm:t>
    </dgm:pt>
    <dgm:pt modelId="{5F038EB7-F46D-4890-BD47-AD01828F5E6A}" type="pres">
      <dgm:prSet presAssocID="{8A8A5A87-55D4-4450-BB5C-F3F98F573E51}" presName="Name0" presStyleCnt="0">
        <dgm:presLayoutVars>
          <dgm:dir/>
          <dgm:animLvl val="lvl"/>
          <dgm:resizeHandles val="exact"/>
        </dgm:presLayoutVars>
      </dgm:prSet>
      <dgm:spPr/>
    </dgm:pt>
    <dgm:pt modelId="{BC3EB3AA-AE67-47B5-B6BF-9ACB84B6D0AD}" type="pres">
      <dgm:prSet presAssocID="{1088744B-73AF-4811-8875-74998AC98FAC}" presName="parTxOnly" presStyleLbl="node1" presStyleIdx="0" presStyleCnt="2" custScaleX="19193" custScaleY="14411" custLinFactX="-22586" custLinFactNeighborX="-100000" custLinFactNeighborY="-40125">
        <dgm:presLayoutVars>
          <dgm:chMax val="0"/>
          <dgm:chPref val="0"/>
          <dgm:bulletEnabled val="1"/>
        </dgm:presLayoutVars>
      </dgm:prSet>
      <dgm:spPr/>
    </dgm:pt>
    <dgm:pt modelId="{F30701B2-802C-4207-8E66-363119E8CF3C}" type="pres">
      <dgm:prSet presAssocID="{9CCDF45E-E379-4551-9CF1-7524C26A7C40}" presName="parTxOnlySpace" presStyleCnt="0"/>
      <dgm:spPr/>
    </dgm:pt>
    <dgm:pt modelId="{D2D00BAB-172C-42B7-AA4F-F813DA733451}" type="pres">
      <dgm:prSet presAssocID="{F9A7D0C3-C732-494B-B2CE-ACD93F3D676B}" presName="parTxOnly" presStyleLbl="node1" presStyleIdx="1" presStyleCnt="2" custScaleX="18876" custScaleY="13770" custLinFactX="-2274" custLinFactNeighborX="-100000" custLinFactNeighborY="-39894">
        <dgm:presLayoutVars>
          <dgm:chMax val="0"/>
          <dgm:chPref val="0"/>
          <dgm:bulletEnabled val="1"/>
        </dgm:presLayoutVars>
      </dgm:prSet>
      <dgm:spPr/>
    </dgm:pt>
  </dgm:ptLst>
  <dgm:cxnLst>
    <dgm:cxn modelId="{0DFAB225-6213-4270-9D61-B1E2DDD234BF}" srcId="{8A8A5A87-55D4-4450-BB5C-F3F98F573E51}" destId="{F9A7D0C3-C732-494B-B2CE-ACD93F3D676B}" srcOrd="1" destOrd="0" parTransId="{329DAD4B-3D12-4D18-BD54-C96A222F2794}" sibTransId="{9F2FFFF2-F923-4811-9359-5AB04B907D9A}"/>
    <dgm:cxn modelId="{B724C862-8802-4D2A-B8AA-316FB7DFC26B}" type="presOf" srcId="{F9A7D0C3-C732-494B-B2CE-ACD93F3D676B}" destId="{D2D00BAB-172C-42B7-AA4F-F813DA733451}" srcOrd="0" destOrd="0" presId="urn:microsoft.com/office/officeart/2005/8/layout/chevron1"/>
    <dgm:cxn modelId="{52E79E57-F830-4381-A9CD-129D3FF7812C}" srcId="{8A8A5A87-55D4-4450-BB5C-F3F98F573E51}" destId="{1088744B-73AF-4811-8875-74998AC98FAC}" srcOrd="0" destOrd="0" parTransId="{0B82F865-C2AD-4BDB-8097-1DD86506F895}" sibTransId="{9CCDF45E-E379-4551-9CF1-7524C26A7C40}"/>
    <dgm:cxn modelId="{CB34DEE5-230C-40AA-B9A5-29F7F79BC98B}" type="presOf" srcId="{8A8A5A87-55D4-4450-BB5C-F3F98F573E51}" destId="{5F038EB7-F46D-4890-BD47-AD01828F5E6A}" srcOrd="0" destOrd="0" presId="urn:microsoft.com/office/officeart/2005/8/layout/chevron1"/>
    <dgm:cxn modelId="{6A1AB1E8-E08F-4F58-A72A-7B1652653412}" type="presOf" srcId="{1088744B-73AF-4811-8875-74998AC98FAC}" destId="{BC3EB3AA-AE67-47B5-B6BF-9ACB84B6D0AD}" srcOrd="0" destOrd="0" presId="urn:microsoft.com/office/officeart/2005/8/layout/chevron1"/>
    <dgm:cxn modelId="{74DF7F3B-98FF-4228-9C56-15EB9DF15D62}" type="presParOf" srcId="{5F038EB7-F46D-4890-BD47-AD01828F5E6A}" destId="{BC3EB3AA-AE67-47B5-B6BF-9ACB84B6D0AD}" srcOrd="0" destOrd="0" presId="urn:microsoft.com/office/officeart/2005/8/layout/chevron1"/>
    <dgm:cxn modelId="{A9A9C929-977F-4200-92FA-601156342946}" type="presParOf" srcId="{5F038EB7-F46D-4890-BD47-AD01828F5E6A}" destId="{F30701B2-802C-4207-8E66-363119E8CF3C}" srcOrd="1" destOrd="0" presId="urn:microsoft.com/office/officeart/2005/8/layout/chevron1"/>
    <dgm:cxn modelId="{899B55D1-4BA5-4F49-B20B-8FDDD4C09982}" type="presParOf" srcId="{5F038EB7-F46D-4890-BD47-AD01828F5E6A}" destId="{D2D00BAB-172C-42B7-AA4F-F813DA733451}" srcOrd="2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E07B8E-10FC-4609-B625-472D1F457043}" type="doc">
      <dgm:prSet loTypeId="urn:microsoft.com/office/officeart/2005/8/layout/radial6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B46E4AB-F3B4-40AC-927A-6F900B6B2CDA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“Healthy Building”</a:t>
          </a:r>
        </a:p>
        <a:p>
          <a:r>
            <a:rPr lang="en-US" dirty="0"/>
            <a:t>Rating</a:t>
          </a:r>
        </a:p>
      </dgm:t>
    </dgm:pt>
    <dgm:pt modelId="{D72CB6B3-0103-479F-B422-3450892769A1}" type="parTrans" cxnId="{F7F021AD-7B05-42AF-B6B0-47A4357852CA}">
      <dgm:prSet/>
      <dgm:spPr/>
      <dgm:t>
        <a:bodyPr/>
        <a:lstStyle/>
        <a:p>
          <a:endParaRPr lang="en-US"/>
        </a:p>
      </dgm:t>
    </dgm:pt>
    <dgm:pt modelId="{14AA0411-7CB9-42E9-9080-5B1C393E9B33}" type="sibTrans" cxnId="{F7F021AD-7B05-42AF-B6B0-47A4357852CA}">
      <dgm:prSet/>
      <dgm:spPr/>
      <dgm:t>
        <a:bodyPr/>
        <a:lstStyle/>
        <a:p>
          <a:endParaRPr lang="en-US"/>
        </a:p>
      </dgm:t>
    </dgm:pt>
    <dgm:pt modelId="{2DEFBDE4-0133-491F-B41D-EEF195FE614E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sz="1400" dirty="0"/>
            <a:t>Indoor Air Quality </a:t>
          </a:r>
        </a:p>
        <a:p>
          <a:r>
            <a:rPr lang="en-US" sz="1400" b="1" dirty="0"/>
            <a:t>10</a:t>
          </a:r>
        </a:p>
      </dgm:t>
    </dgm:pt>
    <dgm:pt modelId="{3630E8D3-7E24-46E7-B851-6ABADFAB7505}" type="parTrans" cxnId="{192F3429-23D1-40E9-9E91-9E0A67E8E99D}">
      <dgm:prSet/>
      <dgm:spPr/>
      <dgm:t>
        <a:bodyPr/>
        <a:lstStyle/>
        <a:p>
          <a:endParaRPr lang="en-US"/>
        </a:p>
      </dgm:t>
    </dgm:pt>
    <dgm:pt modelId="{AFED3910-F031-4585-AFF6-35235BD603B9}" type="sibTrans" cxnId="{192F3429-23D1-40E9-9E91-9E0A67E8E99D}">
      <dgm:prSet/>
      <dgm:spPr/>
      <dgm:t>
        <a:bodyPr/>
        <a:lstStyle/>
        <a:p>
          <a:endParaRPr lang="en-US"/>
        </a:p>
      </dgm:t>
    </dgm:pt>
    <dgm:pt modelId="{93227ECE-9C2F-46C1-B913-DCE45F4A7979}">
      <dgm:prSet phldrT="[Text]" custT="1"/>
      <dgm:spPr/>
      <dgm:t>
        <a:bodyPr/>
        <a:lstStyle/>
        <a:p>
          <a:r>
            <a:rPr lang="en-US" sz="1400"/>
            <a:t>Water Quality</a:t>
          </a:r>
        </a:p>
        <a:p>
          <a:r>
            <a:rPr lang="en-US" sz="1600" b="1"/>
            <a:t>6</a:t>
          </a:r>
          <a:endParaRPr lang="en-US" sz="1600" b="1" dirty="0"/>
        </a:p>
      </dgm:t>
    </dgm:pt>
    <dgm:pt modelId="{EF53D82D-FBD2-48BD-91BB-07EC5693BC98}" type="parTrans" cxnId="{941533BF-A34E-4133-85E5-07BB8B3DAD24}">
      <dgm:prSet/>
      <dgm:spPr/>
      <dgm:t>
        <a:bodyPr/>
        <a:lstStyle/>
        <a:p>
          <a:endParaRPr lang="en-US"/>
        </a:p>
      </dgm:t>
    </dgm:pt>
    <dgm:pt modelId="{9D8F99F2-0DDF-4682-8691-00A1A4346362}" type="sibTrans" cxnId="{941533BF-A34E-4133-85E5-07BB8B3DAD24}">
      <dgm:prSet/>
      <dgm:spPr/>
      <dgm:t>
        <a:bodyPr/>
        <a:lstStyle/>
        <a:p>
          <a:endParaRPr lang="en-US"/>
        </a:p>
      </dgm:t>
    </dgm:pt>
    <dgm:pt modelId="{532E916B-84E1-48B1-800D-468826D70A05}">
      <dgm:prSet phldrT="[Text]" custT="1"/>
      <dgm:spPr/>
      <dgm:t>
        <a:bodyPr/>
        <a:lstStyle/>
        <a:p>
          <a:r>
            <a:rPr lang="en-US" sz="1400"/>
            <a:t>Comfort</a:t>
          </a:r>
        </a:p>
        <a:p>
          <a:r>
            <a:rPr lang="en-US" sz="1600" b="1"/>
            <a:t>35</a:t>
          </a:r>
          <a:endParaRPr lang="en-US" sz="1600" b="1" dirty="0"/>
        </a:p>
      </dgm:t>
    </dgm:pt>
    <dgm:pt modelId="{F618C506-F52D-40AE-BBC6-851B4A294C22}" type="parTrans" cxnId="{C1F3AC83-85DE-4831-9C94-72B84F7BB2D2}">
      <dgm:prSet/>
      <dgm:spPr/>
      <dgm:t>
        <a:bodyPr/>
        <a:lstStyle/>
        <a:p>
          <a:endParaRPr lang="en-US"/>
        </a:p>
      </dgm:t>
    </dgm:pt>
    <dgm:pt modelId="{A834948D-8C7A-4CD5-88CF-067DF1AD45B9}" type="sibTrans" cxnId="{C1F3AC83-85DE-4831-9C94-72B84F7BB2D2}">
      <dgm:prSet/>
      <dgm:spPr/>
      <dgm:t>
        <a:bodyPr/>
        <a:lstStyle/>
        <a:p>
          <a:endParaRPr lang="en-US"/>
        </a:p>
      </dgm:t>
    </dgm:pt>
    <dgm:pt modelId="{329DA254-A9B9-4117-8580-77A02AF2F3CF}">
      <dgm:prSet phldrT="[Text]" custT="1"/>
      <dgm:spPr/>
      <dgm:t>
        <a:bodyPr/>
        <a:lstStyle/>
        <a:p>
          <a:r>
            <a:rPr lang="en-US" sz="1350"/>
            <a:t>Health &amp; Sanitation</a:t>
          </a:r>
        </a:p>
        <a:p>
          <a:r>
            <a:rPr lang="en-US" sz="1600" b="1"/>
            <a:t>4</a:t>
          </a:r>
          <a:endParaRPr lang="en-US" sz="1600" b="1" dirty="0"/>
        </a:p>
      </dgm:t>
    </dgm:pt>
    <dgm:pt modelId="{24054C4F-27C9-49C7-AA23-6D982A855BE4}" type="parTrans" cxnId="{9D0EDFD0-B0E3-4822-A5AE-807C8B8E7FC8}">
      <dgm:prSet/>
      <dgm:spPr/>
      <dgm:t>
        <a:bodyPr/>
        <a:lstStyle/>
        <a:p>
          <a:endParaRPr lang="en-US"/>
        </a:p>
      </dgm:t>
    </dgm:pt>
    <dgm:pt modelId="{BE795B0C-E840-469C-BC5C-D4937362DB2E}" type="sibTrans" cxnId="{9D0EDFD0-B0E3-4822-A5AE-807C8B8E7FC8}">
      <dgm:prSet/>
      <dgm:spPr/>
      <dgm:t>
        <a:bodyPr/>
        <a:lstStyle/>
        <a:p>
          <a:endParaRPr lang="en-US"/>
        </a:p>
      </dgm:t>
    </dgm:pt>
    <dgm:pt modelId="{A00821BE-B360-4DF0-BA63-39427A26DC21}">
      <dgm:prSet/>
      <dgm:spPr/>
      <dgm:t>
        <a:bodyPr/>
        <a:lstStyle/>
        <a:p>
          <a:r>
            <a:rPr lang="en-US"/>
            <a:t>Fitness &amp; Nutrition </a:t>
          </a:r>
        </a:p>
        <a:p>
          <a:r>
            <a:rPr lang="en-US" b="1"/>
            <a:t>10</a:t>
          </a:r>
          <a:endParaRPr lang="en-US" b="1" dirty="0"/>
        </a:p>
      </dgm:t>
    </dgm:pt>
    <dgm:pt modelId="{83CF785B-0827-4AC5-8A23-BAA1B61A2FEE}" type="parTrans" cxnId="{B250F5F5-2CE1-4C24-A65F-CAAECF55B668}">
      <dgm:prSet/>
      <dgm:spPr/>
      <dgm:t>
        <a:bodyPr/>
        <a:lstStyle/>
        <a:p>
          <a:endParaRPr lang="en-US"/>
        </a:p>
      </dgm:t>
    </dgm:pt>
    <dgm:pt modelId="{1216CB87-B0CE-4386-97B8-6366972587E7}" type="sibTrans" cxnId="{B250F5F5-2CE1-4C24-A65F-CAAECF55B668}">
      <dgm:prSet/>
      <dgm:spPr/>
      <dgm:t>
        <a:bodyPr/>
        <a:lstStyle/>
        <a:p>
          <a:endParaRPr lang="en-US"/>
        </a:p>
      </dgm:t>
    </dgm:pt>
    <dgm:pt modelId="{3F60713B-BDDF-43A8-B510-66F9486A1DF8}">
      <dgm:prSet custT="1"/>
      <dgm:spPr/>
      <dgm:t>
        <a:bodyPr/>
        <a:lstStyle/>
        <a:p>
          <a:r>
            <a:rPr lang="en-US" sz="1350" dirty="0"/>
            <a:t>Wellbeing – Emotional &amp; Intellect</a:t>
          </a:r>
        </a:p>
        <a:p>
          <a:r>
            <a:rPr lang="en-US" sz="1600" b="1" dirty="0"/>
            <a:t>20</a:t>
          </a:r>
        </a:p>
      </dgm:t>
    </dgm:pt>
    <dgm:pt modelId="{166DA63A-2E94-4F14-83F9-5B0917A276C3}" type="parTrans" cxnId="{4BBF2F9D-4F65-44E5-8B1E-F66690D1BC23}">
      <dgm:prSet/>
      <dgm:spPr/>
      <dgm:t>
        <a:bodyPr/>
        <a:lstStyle/>
        <a:p>
          <a:endParaRPr lang="en-US"/>
        </a:p>
      </dgm:t>
    </dgm:pt>
    <dgm:pt modelId="{99F2958F-4002-4066-B4AB-AA3D6A129CBD}" type="sibTrans" cxnId="{4BBF2F9D-4F65-44E5-8B1E-F66690D1BC23}">
      <dgm:prSet/>
      <dgm:spPr/>
      <dgm:t>
        <a:bodyPr/>
        <a:lstStyle/>
        <a:p>
          <a:endParaRPr lang="en-US"/>
        </a:p>
      </dgm:t>
    </dgm:pt>
    <dgm:pt modelId="{4C18FDB4-822A-4F7E-9D69-9F2376884237}">
      <dgm:prSet custT="1"/>
      <dgm:spPr/>
      <dgm:t>
        <a:bodyPr/>
        <a:lstStyle/>
        <a:p>
          <a:r>
            <a:rPr lang="en-US" sz="1400"/>
            <a:t>Social Wellbeing</a:t>
          </a:r>
        </a:p>
        <a:p>
          <a:r>
            <a:rPr lang="en-US" sz="1600" b="1"/>
            <a:t>10</a:t>
          </a:r>
          <a:endParaRPr lang="en-US" sz="1300" b="1" dirty="0"/>
        </a:p>
      </dgm:t>
    </dgm:pt>
    <dgm:pt modelId="{7B448F57-0490-416B-987B-1FF870D160E2}" type="parTrans" cxnId="{85BBD113-F380-4ACC-A6D0-77961A17A5C2}">
      <dgm:prSet/>
      <dgm:spPr/>
      <dgm:t>
        <a:bodyPr/>
        <a:lstStyle/>
        <a:p>
          <a:endParaRPr lang="en-US"/>
        </a:p>
      </dgm:t>
    </dgm:pt>
    <dgm:pt modelId="{A8F728BA-6ECC-460A-B59B-457085E2C438}" type="sibTrans" cxnId="{85BBD113-F380-4ACC-A6D0-77961A17A5C2}">
      <dgm:prSet/>
      <dgm:spPr/>
      <dgm:t>
        <a:bodyPr/>
        <a:lstStyle/>
        <a:p>
          <a:endParaRPr lang="en-US"/>
        </a:p>
      </dgm:t>
    </dgm:pt>
    <dgm:pt modelId="{98A89664-76A3-42D3-9CB6-6528FE508885}">
      <dgm:prSet custT="1"/>
      <dgm:spPr/>
      <dgm:t>
        <a:bodyPr/>
        <a:lstStyle/>
        <a:p>
          <a:r>
            <a:rPr lang="en-US" sz="1400" dirty="0"/>
            <a:t>Innovation &amp; Design</a:t>
          </a:r>
        </a:p>
        <a:p>
          <a:r>
            <a:rPr lang="en-US" sz="1600" b="1" dirty="0"/>
            <a:t>5</a:t>
          </a:r>
        </a:p>
      </dgm:t>
    </dgm:pt>
    <dgm:pt modelId="{D3ECBF25-A89A-4320-8221-D76C650645E1}" type="parTrans" cxnId="{204B065E-1F30-46A7-8C43-04C8DE6F9825}">
      <dgm:prSet/>
      <dgm:spPr/>
      <dgm:t>
        <a:bodyPr/>
        <a:lstStyle/>
        <a:p>
          <a:endParaRPr lang="en-US"/>
        </a:p>
      </dgm:t>
    </dgm:pt>
    <dgm:pt modelId="{4B078160-E92E-47AE-AB39-939AB93EC1F7}" type="sibTrans" cxnId="{204B065E-1F30-46A7-8C43-04C8DE6F9825}">
      <dgm:prSet/>
      <dgm:spPr/>
      <dgm:t>
        <a:bodyPr/>
        <a:lstStyle/>
        <a:p>
          <a:endParaRPr lang="en-US"/>
        </a:p>
      </dgm:t>
    </dgm:pt>
    <dgm:pt modelId="{16503DD6-3A26-4257-9950-9DC098766456}" type="pres">
      <dgm:prSet presAssocID="{3BE07B8E-10FC-4609-B625-472D1F45704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7540002-A971-4100-9E38-BAC0DE7F10C3}" type="pres">
      <dgm:prSet presAssocID="{8B46E4AB-F3B4-40AC-927A-6F900B6B2CDA}" presName="centerShape" presStyleLbl="node0" presStyleIdx="0" presStyleCnt="1"/>
      <dgm:spPr/>
    </dgm:pt>
    <dgm:pt modelId="{AAFEB8F5-3095-40A8-95B9-E3234D962D04}" type="pres">
      <dgm:prSet presAssocID="{2DEFBDE4-0133-491F-B41D-EEF195FE614E}" presName="node" presStyleLbl="node1" presStyleIdx="0" presStyleCnt="8">
        <dgm:presLayoutVars>
          <dgm:bulletEnabled val="1"/>
        </dgm:presLayoutVars>
      </dgm:prSet>
      <dgm:spPr/>
    </dgm:pt>
    <dgm:pt modelId="{1674D9C4-2C07-4718-B408-DFA326F875A4}" type="pres">
      <dgm:prSet presAssocID="{2DEFBDE4-0133-491F-B41D-EEF195FE614E}" presName="dummy" presStyleCnt="0"/>
      <dgm:spPr/>
    </dgm:pt>
    <dgm:pt modelId="{EE1389A0-73F7-445A-B5AA-8146CAD921A3}" type="pres">
      <dgm:prSet presAssocID="{AFED3910-F031-4585-AFF6-35235BD603B9}" presName="sibTrans" presStyleLbl="sibTrans2D1" presStyleIdx="0" presStyleCnt="8"/>
      <dgm:spPr/>
    </dgm:pt>
    <dgm:pt modelId="{B0F900C5-6CBB-4F48-A063-65EC4AB32CAE}" type="pres">
      <dgm:prSet presAssocID="{93227ECE-9C2F-46C1-B913-DCE45F4A7979}" presName="node" presStyleLbl="node1" presStyleIdx="1" presStyleCnt="8">
        <dgm:presLayoutVars>
          <dgm:bulletEnabled val="1"/>
        </dgm:presLayoutVars>
      </dgm:prSet>
      <dgm:spPr/>
    </dgm:pt>
    <dgm:pt modelId="{64CC58E4-99D8-420A-AB96-36EDD6E34A91}" type="pres">
      <dgm:prSet presAssocID="{93227ECE-9C2F-46C1-B913-DCE45F4A7979}" presName="dummy" presStyleCnt="0"/>
      <dgm:spPr/>
    </dgm:pt>
    <dgm:pt modelId="{D218EAC4-422D-4B64-8C86-5FED7DA994C0}" type="pres">
      <dgm:prSet presAssocID="{9D8F99F2-0DDF-4682-8691-00A1A4346362}" presName="sibTrans" presStyleLbl="sibTrans2D1" presStyleIdx="1" presStyleCnt="8"/>
      <dgm:spPr/>
    </dgm:pt>
    <dgm:pt modelId="{00FAEA07-5B75-40E1-9BE8-C674068F9628}" type="pres">
      <dgm:prSet presAssocID="{532E916B-84E1-48B1-800D-468826D70A05}" presName="node" presStyleLbl="node1" presStyleIdx="2" presStyleCnt="8" custRadScaleRad="99357" custRadScaleInc="2481">
        <dgm:presLayoutVars>
          <dgm:bulletEnabled val="1"/>
        </dgm:presLayoutVars>
      </dgm:prSet>
      <dgm:spPr/>
    </dgm:pt>
    <dgm:pt modelId="{090FBB0E-ABD7-4F3A-B804-3955ACDEAEB9}" type="pres">
      <dgm:prSet presAssocID="{532E916B-84E1-48B1-800D-468826D70A05}" presName="dummy" presStyleCnt="0"/>
      <dgm:spPr/>
    </dgm:pt>
    <dgm:pt modelId="{7F414D91-63A2-430E-8E64-39067B1A3C50}" type="pres">
      <dgm:prSet presAssocID="{A834948D-8C7A-4CD5-88CF-067DF1AD45B9}" presName="sibTrans" presStyleLbl="sibTrans2D1" presStyleIdx="2" presStyleCnt="8"/>
      <dgm:spPr/>
    </dgm:pt>
    <dgm:pt modelId="{8A9C45A1-9A54-41B0-A2E1-1819B2989034}" type="pres">
      <dgm:prSet presAssocID="{329DA254-A9B9-4117-8580-77A02AF2F3CF}" presName="node" presStyleLbl="node1" presStyleIdx="3" presStyleCnt="8">
        <dgm:presLayoutVars>
          <dgm:bulletEnabled val="1"/>
        </dgm:presLayoutVars>
      </dgm:prSet>
      <dgm:spPr/>
    </dgm:pt>
    <dgm:pt modelId="{1C3C7269-3175-49DE-AE8B-9075AC4CC979}" type="pres">
      <dgm:prSet presAssocID="{329DA254-A9B9-4117-8580-77A02AF2F3CF}" presName="dummy" presStyleCnt="0"/>
      <dgm:spPr/>
    </dgm:pt>
    <dgm:pt modelId="{DDA17873-9868-41A6-89A1-6CE6F6938E2F}" type="pres">
      <dgm:prSet presAssocID="{BE795B0C-E840-469C-BC5C-D4937362DB2E}" presName="sibTrans" presStyleLbl="sibTrans2D1" presStyleIdx="3" presStyleCnt="8"/>
      <dgm:spPr/>
    </dgm:pt>
    <dgm:pt modelId="{5918F713-B619-48A4-97AA-28D0E68611AC}" type="pres">
      <dgm:prSet presAssocID="{A00821BE-B360-4DF0-BA63-39427A26DC21}" presName="node" presStyleLbl="node1" presStyleIdx="4" presStyleCnt="8">
        <dgm:presLayoutVars>
          <dgm:bulletEnabled val="1"/>
        </dgm:presLayoutVars>
      </dgm:prSet>
      <dgm:spPr/>
    </dgm:pt>
    <dgm:pt modelId="{6CC296FE-73F3-4FF5-AA9E-A13E3C92A78F}" type="pres">
      <dgm:prSet presAssocID="{A00821BE-B360-4DF0-BA63-39427A26DC21}" presName="dummy" presStyleCnt="0"/>
      <dgm:spPr/>
    </dgm:pt>
    <dgm:pt modelId="{D27A52EF-C282-437E-B151-2FEB5A765BB7}" type="pres">
      <dgm:prSet presAssocID="{1216CB87-B0CE-4386-97B8-6366972587E7}" presName="sibTrans" presStyleLbl="sibTrans2D1" presStyleIdx="4" presStyleCnt="8"/>
      <dgm:spPr/>
    </dgm:pt>
    <dgm:pt modelId="{2857D86D-4404-4539-8AA2-81EEFE88B7CF}" type="pres">
      <dgm:prSet presAssocID="{3F60713B-BDDF-43A8-B510-66F9486A1DF8}" presName="node" presStyleLbl="node1" presStyleIdx="5" presStyleCnt="8" custScaleX="122003" custScaleY="112749">
        <dgm:presLayoutVars>
          <dgm:bulletEnabled val="1"/>
        </dgm:presLayoutVars>
      </dgm:prSet>
      <dgm:spPr/>
    </dgm:pt>
    <dgm:pt modelId="{C9E5851B-6984-4277-968D-C767DEDCA931}" type="pres">
      <dgm:prSet presAssocID="{3F60713B-BDDF-43A8-B510-66F9486A1DF8}" presName="dummy" presStyleCnt="0"/>
      <dgm:spPr/>
    </dgm:pt>
    <dgm:pt modelId="{4E1F4233-7272-46C8-A43C-893449C5FDC0}" type="pres">
      <dgm:prSet presAssocID="{99F2958F-4002-4066-B4AB-AA3D6A129CBD}" presName="sibTrans" presStyleLbl="sibTrans2D1" presStyleIdx="5" presStyleCnt="8"/>
      <dgm:spPr/>
    </dgm:pt>
    <dgm:pt modelId="{61A10926-9B31-4EFD-B809-00EA861EB44A}" type="pres">
      <dgm:prSet presAssocID="{4C18FDB4-822A-4F7E-9D69-9F2376884237}" presName="node" presStyleLbl="node1" presStyleIdx="6" presStyleCnt="8" custScaleX="105544">
        <dgm:presLayoutVars>
          <dgm:bulletEnabled val="1"/>
        </dgm:presLayoutVars>
      </dgm:prSet>
      <dgm:spPr/>
    </dgm:pt>
    <dgm:pt modelId="{59C6A7E2-8941-41D3-98F3-DC1CF0F1AF4E}" type="pres">
      <dgm:prSet presAssocID="{4C18FDB4-822A-4F7E-9D69-9F2376884237}" presName="dummy" presStyleCnt="0"/>
      <dgm:spPr/>
    </dgm:pt>
    <dgm:pt modelId="{3498BFE7-FDC1-450B-9E31-20E6ED975AC8}" type="pres">
      <dgm:prSet presAssocID="{A8F728BA-6ECC-460A-B59B-457085E2C438}" presName="sibTrans" presStyleLbl="sibTrans2D1" presStyleIdx="6" presStyleCnt="8"/>
      <dgm:spPr/>
    </dgm:pt>
    <dgm:pt modelId="{41E31451-748F-4191-B6EF-4747A31664D8}" type="pres">
      <dgm:prSet presAssocID="{98A89664-76A3-42D3-9CB6-6528FE508885}" presName="node" presStyleLbl="node1" presStyleIdx="7" presStyleCnt="8" custScaleX="122875" custScaleY="110507">
        <dgm:presLayoutVars>
          <dgm:bulletEnabled val="1"/>
        </dgm:presLayoutVars>
      </dgm:prSet>
      <dgm:spPr/>
    </dgm:pt>
    <dgm:pt modelId="{A98A9B90-506A-494B-9834-DC9E24FFFFD7}" type="pres">
      <dgm:prSet presAssocID="{98A89664-76A3-42D3-9CB6-6528FE508885}" presName="dummy" presStyleCnt="0"/>
      <dgm:spPr/>
    </dgm:pt>
    <dgm:pt modelId="{55185561-8EC3-4CD8-A34A-BD126197B439}" type="pres">
      <dgm:prSet presAssocID="{4B078160-E92E-47AE-AB39-939AB93EC1F7}" presName="sibTrans" presStyleLbl="sibTrans2D1" presStyleIdx="7" presStyleCnt="8"/>
      <dgm:spPr/>
    </dgm:pt>
  </dgm:ptLst>
  <dgm:cxnLst>
    <dgm:cxn modelId="{BD1B6207-CC5E-4D1D-ABA2-99ACBBF39E25}" type="presOf" srcId="{BE795B0C-E840-469C-BC5C-D4937362DB2E}" destId="{DDA17873-9868-41A6-89A1-6CE6F6938E2F}" srcOrd="0" destOrd="0" presId="urn:microsoft.com/office/officeart/2005/8/layout/radial6"/>
    <dgm:cxn modelId="{A1511D0C-E030-444E-ADD1-CDAD3BDC9710}" type="presOf" srcId="{1216CB87-B0CE-4386-97B8-6366972587E7}" destId="{D27A52EF-C282-437E-B151-2FEB5A765BB7}" srcOrd="0" destOrd="0" presId="urn:microsoft.com/office/officeart/2005/8/layout/radial6"/>
    <dgm:cxn modelId="{85BBD113-F380-4ACC-A6D0-77961A17A5C2}" srcId="{8B46E4AB-F3B4-40AC-927A-6F900B6B2CDA}" destId="{4C18FDB4-822A-4F7E-9D69-9F2376884237}" srcOrd="6" destOrd="0" parTransId="{7B448F57-0490-416B-987B-1FF870D160E2}" sibTransId="{A8F728BA-6ECC-460A-B59B-457085E2C438}"/>
    <dgm:cxn modelId="{192F3429-23D1-40E9-9E91-9E0A67E8E99D}" srcId="{8B46E4AB-F3B4-40AC-927A-6F900B6B2CDA}" destId="{2DEFBDE4-0133-491F-B41D-EEF195FE614E}" srcOrd="0" destOrd="0" parTransId="{3630E8D3-7E24-46E7-B851-6ABADFAB7505}" sibTransId="{AFED3910-F031-4585-AFF6-35235BD603B9}"/>
    <dgm:cxn modelId="{89A6F730-66B9-4193-855F-77EBB2745089}" type="presOf" srcId="{329DA254-A9B9-4117-8580-77A02AF2F3CF}" destId="{8A9C45A1-9A54-41B0-A2E1-1819B2989034}" srcOrd="0" destOrd="0" presId="urn:microsoft.com/office/officeart/2005/8/layout/radial6"/>
    <dgm:cxn modelId="{DAEDEB3D-135A-4DA6-B83F-55ABC3175E2D}" type="presOf" srcId="{A834948D-8C7A-4CD5-88CF-067DF1AD45B9}" destId="{7F414D91-63A2-430E-8E64-39067B1A3C50}" srcOrd="0" destOrd="0" presId="urn:microsoft.com/office/officeart/2005/8/layout/radial6"/>
    <dgm:cxn modelId="{204B065E-1F30-46A7-8C43-04C8DE6F9825}" srcId="{8B46E4AB-F3B4-40AC-927A-6F900B6B2CDA}" destId="{98A89664-76A3-42D3-9CB6-6528FE508885}" srcOrd="7" destOrd="0" parTransId="{D3ECBF25-A89A-4320-8221-D76C650645E1}" sibTransId="{4B078160-E92E-47AE-AB39-939AB93EC1F7}"/>
    <dgm:cxn modelId="{199A2F47-03D2-437D-A162-7CF5E8D43D9B}" type="presOf" srcId="{532E916B-84E1-48B1-800D-468826D70A05}" destId="{00FAEA07-5B75-40E1-9BE8-C674068F9628}" srcOrd="0" destOrd="0" presId="urn:microsoft.com/office/officeart/2005/8/layout/radial6"/>
    <dgm:cxn modelId="{92CC8577-5608-4303-9040-A5D593F23146}" type="presOf" srcId="{3F60713B-BDDF-43A8-B510-66F9486A1DF8}" destId="{2857D86D-4404-4539-8AA2-81EEFE88B7CF}" srcOrd="0" destOrd="0" presId="urn:microsoft.com/office/officeart/2005/8/layout/radial6"/>
    <dgm:cxn modelId="{2A752679-00A4-424D-8C54-44E99BA84415}" type="presOf" srcId="{A00821BE-B360-4DF0-BA63-39427A26DC21}" destId="{5918F713-B619-48A4-97AA-28D0E68611AC}" srcOrd="0" destOrd="0" presId="urn:microsoft.com/office/officeart/2005/8/layout/radial6"/>
    <dgm:cxn modelId="{96BB8582-18EA-4B4E-9E98-69353795AA14}" type="presOf" srcId="{2DEFBDE4-0133-491F-B41D-EEF195FE614E}" destId="{AAFEB8F5-3095-40A8-95B9-E3234D962D04}" srcOrd="0" destOrd="0" presId="urn:microsoft.com/office/officeart/2005/8/layout/radial6"/>
    <dgm:cxn modelId="{C1F3AC83-85DE-4831-9C94-72B84F7BB2D2}" srcId="{8B46E4AB-F3B4-40AC-927A-6F900B6B2CDA}" destId="{532E916B-84E1-48B1-800D-468826D70A05}" srcOrd="2" destOrd="0" parTransId="{F618C506-F52D-40AE-BBC6-851B4A294C22}" sibTransId="{A834948D-8C7A-4CD5-88CF-067DF1AD45B9}"/>
    <dgm:cxn modelId="{4BBF2F9D-4F65-44E5-8B1E-F66690D1BC23}" srcId="{8B46E4AB-F3B4-40AC-927A-6F900B6B2CDA}" destId="{3F60713B-BDDF-43A8-B510-66F9486A1DF8}" srcOrd="5" destOrd="0" parTransId="{166DA63A-2E94-4F14-83F9-5B0917A276C3}" sibTransId="{99F2958F-4002-4066-B4AB-AA3D6A129CBD}"/>
    <dgm:cxn modelId="{5D325BAA-7386-4449-B78D-BCE855D39441}" type="presOf" srcId="{AFED3910-F031-4585-AFF6-35235BD603B9}" destId="{EE1389A0-73F7-445A-B5AA-8146CAD921A3}" srcOrd="0" destOrd="0" presId="urn:microsoft.com/office/officeart/2005/8/layout/radial6"/>
    <dgm:cxn modelId="{68D46AAC-A475-49B2-8284-BEC85ED7051D}" type="presOf" srcId="{3BE07B8E-10FC-4609-B625-472D1F457043}" destId="{16503DD6-3A26-4257-9950-9DC098766456}" srcOrd="0" destOrd="0" presId="urn:microsoft.com/office/officeart/2005/8/layout/radial6"/>
    <dgm:cxn modelId="{E5D88AAC-9319-47E0-B6BB-DF9745EF93E6}" type="presOf" srcId="{A8F728BA-6ECC-460A-B59B-457085E2C438}" destId="{3498BFE7-FDC1-450B-9E31-20E6ED975AC8}" srcOrd="0" destOrd="0" presId="urn:microsoft.com/office/officeart/2005/8/layout/radial6"/>
    <dgm:cxn modelId="{F7F021AD-7B05-42AF-B6B0-47A4357852CA}" srcId="{3BE07B8E-10FC-4609-B625-472D1F457043}" destId="{8B46E4AB-F3B4-40AC-927A-6F900B6B2CDA}" srcOrd="0" destOrd="0" parTransId="{D72CB6B3-0103-479F-B422-3450892769A1}" sibTransId="{14AA0411-7CB9-42E9-9080-5B1C393E9B33}"/>
    <dgm:cxn modelId="{941533BF-A34E-4133-85E5-07BB8B3DAD24}" srcId="{8B46E4AB-F3B4-40AC-927A-6F900B6B2CDA}" destId="{93227ECE-9C2F-46C1-B913-DCE45F4A7979}" srcOrd="1" destOrd="0" parTransId="{EF53D82D-FBD2-48BD-91BB-07EC5693BC98}" sibTransId="{9D8F99F2-0DDF-4682-8691-00A1A4346362}"/>
    <dgm:cxn modelId="{9D0EDFD0-B0E3-4822-A5AE-807C8B8E7FC8}" srcId="{8B46E4AB-F3B4-40AC-927A-6F900B6B2CDA}" destId="{329DA254-A9B9-4117-8580-77A02AF2F3CF}" srcOrd="3" destOrd="0" parTransId="{24054C4F-27C9-49C7-AA23-6D982A855BE4}" sibTransId="{BE795B0C-E840-469C-BC5C-D4937362DB2E}"/>
    <dgm:cxn modelId="{94325FD1-87F7-4F7E-8A10-CB672CCB0A29}" type="presOf" srcId="{98A89664-76A3-42D3-9CB6-6528FE508885}" destId="{41E31451-748F-4191-B6EF-4747A31664D8}" srcOrd="0" destOrd="0" presId="urn:microsoft.com/office/officeart/2005/8/layout/radial6"/>
    <dgm:cxn modelId="{2714B7D9-4AA4-4E54-A082-FF0B36DA8E43}" type="presOf" srcId="{9D8F99F2-0DDF-4682-8691-00A1A4346362}" destId="{D218EAC4-422D-4B64-8C86-5FED7DA994C0}" srcOrd="0" destOrd="0" presId="urn:microsoft.com/office/officeart/2005/8/layout/radial6"/>
    <dgm:cxn modelId="{D9ECF4DA-3D88-47E7-9CDC-005DA56D0DEC}" type="presOf" srcId="{4B078160-E92E-47AE-AB39-939AB93EC1F7}" destId="{55185561-8EC3-4CD8-A34A-BD126197B439}" srcOrd="0" destOrd="0" presId="urn:microsoft.com/office/officeart/2005/8/layout/radial6"/>
    <dgm:cxn modelId="{69FEA1E4-8B1D-4CB8-AB3D-78E1CD5AF638}" type="presOf" srcId="{93227ECE-9C2F-46C1-B913-DCE45F4A7979}" destId="{B0F900C5-6CBB-4F48-A063-65EC4AB32CAE}" srcOrd="0" destOrd="0" presId="urn:microsoft.com/office/officeart/2005/8/layout/radial6"/>
    <dgm:cxn modelId="{19D7ABE5-0EDC-4514-B4D1-1713B56E3DF8}" type="presOf" srcId="{8B46E4AB-F3B4-40AC-927A-6F900B6B2CDA}" destId="{F7540002-A971-4100-9E38-BAC0DE7F10C3}" srcOrd="0" destOrd="0" presId="urn:microsoft.com/office/officeart/2005/8/layout/radial6"/>
    <dgm:cxn modelId="{13CF5FEA-9182-46A8-891E-5CAF4491FC9F}" type="presOf" srcId="{4C18FDB4-822A-4F7E-9D69-9F2376884237}" destId="{61A10926-9B31-4EFD-B809-00EA861EB44A}" srcOrd="0" destOrd="0" presId="urn:microsoft.com/office/officeart/2005/8/layout/radial6"/>
    <dgm:cxn modelId="{3FDBDFF0-5563-4BED-961D-E96E692DB8FD}" type="presOf" srcId="{99F2958F-4002-4066-B4AB-AA3D6A129CBD}" destId="{4E1F4233-7272-46C8-A43C-893449C5FDC0}" srcOrd="0" destOrd="0" presId="urn:microsoft.com/office/officeart/2005/8/layout/radial6"/>
    <dgm:cxn modelId="{B250F5F5-2CE1-4C24-A65F-CAAECF55B668}" srcId="{8B46E4AB-F3B4-40AC-927A-6F900B6B2CDA}" destId="{A00821BE-B360-4DF0-BA63-39427A26DC21}" srcOrd="4" destOrd="0" parTransId="{83CF785B-0827-4AC5-8A23-BAA1B61A2FEE}" sibTransId="{1216CB87-B0CE-4386-97B8-6366972587E7}"/>
    <dgm:cxn modelId="{96D38E5B-1A17-4E3E-A326-A5463554630E}" type="presParOf" srcId="{16503DD6-3A26-4257-9950-9DC098766456}" destId="{F7540002-A971-4100-9E38-BAC0DE7F10C3}" srcOrd="0" destOrd="0" presId="urn:microsoft.com/office/officeart/2005/8/layout/radial6"/>
    <dgm:cxn modelId="{A9F7CD16-9767-45A0-9274-CF1FD44C054D}" type="presParOf" srcId="{16503DD6-3A26-4257-9950-9DC098766456}" destId="{AAFEB8F5-3095-40A8-95B9-E3234D962D04}" srcOrd="1" destOrd="0" presId="urn:microsoft.com/office/officeart/2005/8/layout/radial6"/>
    <dgm:cxn modelId="{B6D0A8C6-4325-4560-BBC4-AD124193641B}" type="presParOf" srcId="{16503DD6-3A26-4257-9950-9DC098766456}" destId="{1674D9C4-2C07-4718-B408-DFA326F875A4}" srcOrd="2" destOrd="0" presId="urn:microsoft.com/office/officeart/2005/8/layout/radial6"/>
    <dgm:cxn modelId="{B9DA6CCC-C4A3-4F62-8268-899A83726B14}" type="presParOf" srcId="{16503DD6-3A26-4257-9950-9DC098766456}" destId="{EE1389A0-73F7-445A-B5AA-8146CAD921A3}" srcOrd="3" destOrd="0" presId="urn:microsoft.com/office/officeart/2005/8/layout/radial6"/>
    <dgm:cxn modelId="{DFA2C813-C8E0-436E-A5DA-01A94BBD31EE}" type="presParOf" srcId="{16503DD6-3A26-4257-9950-9DC098766456}" destId="{B0F900C5-6CBB-4F48-A063-65EC4AB32CAE}" srcOrd="4" destOrd="0" presId="urn:microsoft.com/office/officeart/2005/8/layout/radial6"/>
    <dgm:cxn modelId="{B62ED827-11E6-425B-BC66-17616EE57F55}" type="presParOf" srcId="{16503DD6-3A26-4257-9950-9DC098766456}" destId="{64CC58E4-99D8-420A-AB96-36EDD6E34A91}" srcOrd="5" destOrd="0" presId="urn:microsoft.com/office/officeart/2005/8/layout/radial6"/>
    <dgm:cxn modelId="{C4C541B4-740F-4CA7-A397-F83341C5502E}" type="presParOf" srcId="{16503DD6-3A26-4257-9950-9DC098766456}" destId="{D218EAC4-422D-4B64-8C86-5FED7DA994C0}" srcOrd="6" destOrd="0" presId="urn:microsoft.com/office/officeart/2005/8/layout/radial6"/>
    <dgm:cxn modelId="{E265F5F5-096D-4F98-9E7F-1F43DD0AA0A7}" type="presParOf" srcId="{16503DD6-3A26-4257-9950-9DC098766456}" destId="{00FAEA07-5B75-40E1-9BE8-C674068F9628}" srcOrd="7" destOrd="0" presId="urn:microsoft.com/office/officeart/2005/8/layout/radial6"/>
    <dgm:cxn modelId="{D74EC79C-7332-4E58-B6AA-8A018BE1136B}" type="presParOf" srcId="{16503DD6-3A26-4257-9950-9DC098766456}" destId="{090FBB0E-ABD7-4F3A-B804-3955ACDEAEB9}" srcOrd="8" destOrd="0" presId="urn:microsoft.com/office/officeart/2005/8/layout/radial6"/>
    <dgm:cxn modelId="{C612C9F7-AC35-4C32-AC21-719E00F6EB9E}" type="presParOf" srcId="{16503DD6-3A26-4257-9950-9DC098766456}" destId="{7F414D91-63A2-430E-8E64-39067B1A3C50}" srcOrd="9" destOrd="0" presId="urn:microsoft.com/office/officeart/2005/8/layout/radial6"/>
    <dgm:cxn modelId="{2D8F9B9C-0F31-45D0-878F-1FF8822D0237}" type="presParOf" srcId="{16503DD6-3A26-4257-9950-9DC098766456}" destId="{8A9C45A1-9A54-41B0-A2E1-1819B2989034}" srcOrd="10" destOrd="0" presId="urn:microsoft.com/office/officeart/2005/8/layout/radial6"/>
    <dgm:cxn modelId="{DDBB0B60-1522-46F2-AE86-73565D57CD1B}" type="presParOf" srcId="{16503DD6-3A26-4257-9950-9DC098766456}" destId="{1C3C7269-3175-49DE-AE8B-9075AC4CC979}" srcOrd="11" destOrd="0" presId="urn:microsoft.com/office/officeart/2005/8/layout/radial6"/>
    <dgm:cxn modelId="{DAD42FCB-7088-4C7C-AA24-C7548369AD5B}" type="presParOf" srcId="{16503DD6-3A26-4257-9950-9DC098766456}" destId="{DDA17873-9868-41A6-89A1-6CE6F6938E2F}" srcOrd="12" destOrd="0" presId="urn:microsoft.com/office/officeart/2005/8/layout/radial6"/>
    <dgm:cxn modelId="{8A02F283-7AC3-4903-A4D1-58562093E98C}" type="presParOf" srcId="{16503DD6-3A26-4257-9950-9DC098766456}" destId="{5918F713-B619-48A4-97AA-28D0E68611AC}" srcOrd="13" destOrd="0" presId="urn:microsoft.com/office/officeart/2005/8/layout/radial6"/>
    <dgm:cxn modelId="{5B970AD3-3662-46D6-95A2-9529AE4A7B0A}" type="presParOf" srcId="{16503DD6-3A26-4257-9950-9DC098766456}" destId="{6CC296FE-73F3-4FF5-AA9E-A13E3C92A78F}" srcOrd="14" destOrd="0" presId="urn:microsoft.com/office/officeart/2005/8/layout/radial6"/>
    <dgm:cxn modelId="{839D7FF9-527F-46ED-BCD9-F21C7134D284}" type="presParOf" srcId="{16503DD6-3A26-4257-9950-9DC098766456}" destId="{D27A52EF-C282-437E-B151-2FEB5A765BB7}" srcOrd="15" destOrd="0" presId="urn:microsoft.com/office/officeart/2005/8/layout/radial6"/>
    <dgm:cxn modelId="{44551943-D0B7-4BD9-862B-F563862A10CA}" type="presParOf" srcId="{16503DD6-3A26-4257-9950-9DC098766456}" destId="{2857D86D-4404-4539-8AA2-81EEFE88B7CF}" srcOrd="16" destOrd="0" presId="urn:microsoft.com/office/officeart/2005/8/layout/radial6"/>
    <dgm:cxn modelId="{17EBE777-38F5-4046-BA08-0CF516D84D39}" type="presParOf" srcId="{16503DD6-3A26-4257-9950-9DC098766456}" destId="{C9E5851B-6984-4277-968D-C767DEDCA931}" srcOrd="17" destOrd="0" presId="urn:microsoft.com/office/officeart/2005/8/layout/radial6"/>
    <dgm:cxn modelId="{B11F5ED0-9CBA-423D-B5BA-A23B34EC1E7D}" type="presParOf" srcId="{16503DD6-3A26-4257-9950-9DC098766456}" destId="{4E1F4233-7272-46C8-A43C-893449C5FDC0}" srcOrd="18" destOrd="0" presId="urn:microsoft.com/office/officeart/2005/8/layout/radial6"/>
    <dgm:cxn modelId="{BA6D359E-11CE-4388-9FFB-46E262FD4B29}" type="presParOf" srcId="{16503DD6-3A26-4257-9950-9DC098766456}" destId="{61A10926-9B31-4EFD-B809-00EA861EB44A}" srcOrd="19" destOrd="0" presId="urn:microsoft.com/office/officeart/2005/8/layout/radial6"/>
    <dgm:cxn modelId="{211AFAC9-CD24-4CB3-B382-5F9138D05961}" type="presParOf" srcId="{16503DD6-3A26-4257-9950-9DC098766456}" destId="{59C6A7E2-8941-41D3-98F3-DC1CF0F1AF4E}" srcOrd="20" destOrd="0" presId="urn:microsoft.com/office/officeart/2005/8/layout/radial6"/>
    <dgm:cxn modelId="{B74488AB-9C63-4AAB-9AB0-EA0A9339B815}" type="presParOf" srcId="{16503DD6-3A26-4257-9950-9DC098766456}" destId="{3498BFE7-FDC1-450B-9E31-20E6ED975AC8}" srcOrd="21" destOrd="0" presId="urn:microsoft.com/office/officeart/2005/8/layout/radial6"/>
    <dgm:cxn modelId="{38AD2FA1-D6EF-4E5F-A025-A7BEC80F7DA1}" type="presParOf" srcId="{16503DD6-3A26-4257-9950-9DC098766456}" destId="{41E31451-748F-4191-B6EF-4747A31664D8}" srcOrd="22" destOrd="0" presId="urn:microsoft.com/office/officeart/2005/8/layout/radial6"/>
    <dgm:cxn modelId="{6A692044-B54C-48D3-B13C-EAA114C31B94}" type="presParOf" srcId="{16503DD6-3A26-4257-9950-9DC098766456}" destId="{A98A9B90-506A-494B-9834-DC9E24FFFFD7}" srcOrd="23" destOrd="0" presId="urn:microsoft.com/office/officeart/2005/8/layout/radial6"/>
    <dgm:cxn modelId="{22817679-1B50-478F-9929-F0E70BBFECF0}" type="presParOf" srcId="{16503DD6-3A26-4257-9950-9DC098766456}" destId="{55185561-8EC3-4CD8-A34A-BD126197B439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EB3AA-AE67-47B5-B6BF-9ACB84B6D0AD}">
      <dsp:nvSpPr>
        <dsp:cNvPr id="0" name=""/>
        <dsp:cNvSpPr/>
      </dsp:nvSpPr>
      <dsp:spPr>
        <a:xfrm>
          <a:off x="0" y="59044"/>
          <a:ext cx="1831261" cy="481492"/>
        </a:xfrm>
        <a:prstGeom prst="chevron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 min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100,000 TCFU </a:t>
          </a:r>
        </a:p>
      </dsp:txBody>
      <dsp:txXfrm>
        <a:off x="240746" y="59044"/>
        <a:ext cx="1349769" cy="481492"/>
      </dsp:txXfrm>
    </dsp:sp>
    <dsp:sp modelId="{D9088EE8-9FB7-4EC4-BBDA-D37272857BD9}">
      <dsp:nvSpPr>
        <dsp:cNvPr id="0" name=""/>
        <dsp:cNvSpPr/>
      </dsp:nvSpPr>
      <dsp:spPr>
        <a:xfrm>
          <a:off x="1830975" y="30229"/>
          <a:ext cx="1865801" cy="513321"/>
        </a:xfrm>
        <a:prstGeom prst="chevron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min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231 TCFU</a:t>
          </a:r>
        </a:p>
      </dsp:txBody>
      <dsp:txXfrm>
        <a:off x="2087636" y="30229"/>
        <a:ext cx="1352480" cy="513321"/>
      </dsp:txXfrm>
    </dsp:sp>
    <dsp:sp modelId="{D2D00BAB-172C-42B7-AA4F-F813DA733451}">
      <dsp:nvSpPr>
        <dsp:cNvPr id="0" name=""/>
        <dsp:cNvSpPr/>
      </dsp:nvSpPr>
      <dsp:spPr>
        <a:xfrm>
          <a:off x="3650692" y="6834"/>
          <a:ext cx="1801015" cy="525534"/>
        </a:xfrm>
        <a:prstGeom prst="chevron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180 min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TCFU</a:t>
          </a:r>
        </a:p>
      </dsp:txBody>
      <dsp:txXfrm>
        <a:off x="3913459" y="6834"/>
        <a:ext cx="1275481" cy="525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EB3AA-AE67-47B5-B6BF-9ACB84B6D0AD}">
      <dsp:nvSpPr>
        <dsp:cNvPr id="0" name=""/>
        <dsp:cNvSpPr/>
      </dsp:nvSpPr>
      <dsp:spPr>
        <a:xfrm>
          <a:off x="322448" y="13952"/>
          <a:ext cx="1831261" cy="549998"/>
        </a:xfrm>
        <a:prstGeom prst="chevron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15 min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45 TCFU </a:t>
          </a:r>
        </a:p>
      </dsp:txBody>
      <dsp:txXfrm>
        <a:off x="597447" y="13952"/>
        <a:ext cx="1281263" cy="549998"/>
      </dsp:txXfrm>
    </dsp:sp>
    <dsp:sp modelId="{D2D00BAB-172C-42B7-AA4F-F813DA733451}">
      <dsp:nvSpPr>
        <dsp:cNvPr id="0" name=""/>
        <dsp:cNvSpPr/>
      </dsp:nvSpPr>
      <dsp:spPr>
        <a:xfrm>
          <a:off x="3137609" y="35000"/>
          <a:ext cx="1801015" cy="525534"/>
        </a:xfrm>
        <a:prstGeom prst="chevron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180 min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0 TCFU</a:t>
          </a:r>
        </a:p>
      </dsp:txBody>
      <dsp:txXfrm>
        <a:off x="3400376" y="35000"/>
        <a:ext cx="1275481" cy="5255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85561-8EC3-4CD8-A34A-BD126197B439}">
      <dsp:nvSpPr>
        <dsp:cNvPr id="0" name=""/>
        <dsp:cNvSpPr/>
      </dsp:nvSpPr>
      <dsp:spPr>
        <a:xfrm>
          <a:off x="1499058" y="509353"/>
          <a:ext cx="4580233" cy="4580233"/>
        </a:xfrm>
        <a:prstGeom prst="blockArc">
          <a:avLst>
            <a:gd name="adj1" fmla="val 13500000"/>
            <a:gd name="adj2" fmla="val 16200000"/>
            <a:gd name="adj3" fmla="val 343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8BFE7-FDC1-450B-9E31-20E6ED975AC8}">
      <dsp:nvSpPr>
        <dsp:cNvPr id="0" name=""/>
        <dsp:cNvSpPr/>
      </dsp:nvSpPr>
      <dsp:spPr>
        <a:xfrm>
          <a:off x="1499058" y="509353"/>
          <a:ext cx="4580233" cy="4580233"/>
        </a:xfrm>
        <a:prstGeom prst="blockArc">
          <a:avLst>
            <a:gd name="adj1" fmla="val 10800000"/>
            <a:gd name="adj2" fmla="val 13500000"/>
            <a:gd name="adj3" fmla="val 343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F4233-7272-46C8-A43C-893449C5FDC0}">
      <dsp:nvSpPr>
        <dsp:cNvPr id="0" name=""/>
        <dsp:cNvSpPr/>
      </dsp:nvSpPr>
      <dsp:spPr>
        <a:xfrm>
          <a:off x="1499058" y="509353"/>
          <a:ext cx="4580233" cy="4580233"/>
        </a:xfrm>
        <a:prstGeom prst="blockArc">
          <a:avLst>
            <a:gd name="adj1" fmla="val 8100000"/>
            <a:gd name="adj2" fmla="val 10800000"/>
            <a:gd name="adj3" fmla="val 343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A52EF-C282-437E-B151-2FEB5A765BB7}">
      <dsp:nvSpPr>
        <dsp:cNvPr id="0" name=""/>
        <dsp:cNvSpPr/>
      </dsp:nvSpPr>
      <dsp:spPr>
        <a:xfrm>
          <a:off x="1499058" y="509353"/>
          <a:ext cx="4580233" cy="4580233"/>
        </a:xfrm>
        <a:prstGeom prst="blockArc">
          <a:avLst>
            <a:gd name="adj1" fmla="val 5400000"/>
            <a:gd name="adj2" fmla="val 8100000"/>
            <a:gd name="adj3" fmla="val 343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17873-9868-41A6-89A1-6CE6F6938E2F}">
      <dsp:nvSpPr>
        <dsp:cNvPr id="0" name=""/>
        <dsp:cNvSpPr/>
      </dsp:nvSpPr>
      <dsp:spPr>
        <a:xfrm>
          <a:off x="1499058" y="509353"/>
          <a:ext cx="4580233" cy="4580233"/>
        </a:xfrm>
        <a:prstGeom prst="blockArc">
          <a:avLst>
            <a:gd name="adj1" fmla="val 2700000"/>
            <a:gd name="adj2" fmla="val 5400000"/>
            <a:gd name="adj3" fmla="val 343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14D91-63A2-430E-8E64-39067B1A3C50}">
      <dsp:nvSpPr>
        <dsp:cNvPr id="0" name=""/>
        <dsp:cNvSpPr/>
      </dsp:nvSpPr>
      <dsp:spPr>
        <a:xfrm>
          <a:off x="1484538" y="524007"/>
          <a:ext cx="4580233" cy="4580233"/>
        </a:xfrm>
        <a:prstGeom prst="blockArc">
          <a:avLst>
            <a:gd name="adj1" fmla="val 21599804"/>
            <a:gd name="adj2" fmla="val 2668493"/>
            <a:gd name="adj3" fmla="val 343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18EAC4-422D-4B64-8C86-5FED7DA994C0}">
      <dsp:nvSpPr>
        <dsp:cNvPr id="0" name=""/>
        <dsp:cNvSpPr/>
      </dsp:nvSpPr>
      <dsp:spPr>
        <a:xfrm>
          <a:off x="1484724" y="494890"/>
          <a:ext cx="4580233" cy="4580233"/>
        </a:xfrm>
        <a:prstGeom prst="blockArc">
          <a:avLst>
            <a:gd name="adj1" fmla="val 18931101"/>
            <a:gd name="adj2" fmla="val 44277"/>
            <a:gd name="adj3" fmla="val 343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389A0-73F7-445A-B5AA-8146CAD921A3}">
      <dsp:nvSpPr>
        <dsp:cNvPr id="0" name=""/>
        <dsp:cNvSpPr/>
      </dsp:nvSpPr>
      <dsp:spPr>
        <a:xfrm>
          <a:off x="1499058" y="509353"/>
          <a:ext cx="4580233" cy="4580233"/>
        </a:xfrm>
        <a:prstGeom prst="blockArc">
          <a:avLst>
            <a:gd name="adj1" fmla="val 16200000"/>
            <a:gd name="adj2" fmla="val 18900000"/>
            <a:gd name="adj3" fmla="val 3431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40002-A971-4100-9E38-BAC0DE7F10C3}">
      <dsp:nvSpPr>
        <dsp:cNvPr id="0" name=""/>
        <dsp:cNvSpPr/>
      </dsp:nvSpPr>
      <dsp:spPr>
        <a:xfrm>
          <a:off x="3009671" y="2019967"/>
          <a:ext cx="1559006" cy="1559006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“Healthy Building”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Rating</a:t>
          </a:r>
        </a:p>
      </dsp:txBody>
      <dsp:txXfrm>
        <a:off x="3237982" y="2248278"/>
        <a:ext cx="1102384" cy="1102384"/>
      </dsp:txXfrm>
    </dsp:sp>
    <dsp:sp modelId="{AAFEB8F5-3095-40A8-95B9-E3234D962D04}">
      <dsp:nvSpPr>
        <dsp:cNvPr id="0" name=""/>
        <dsp:cNvSpPr/>
      </dsp:nvSpPr>
      <dsp:spPr>
        <a:xfrm>
          <a:off x="3243522" y="2988"/>
          <a:ext cx="1091304" cy="1091304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Indoor Air Quality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10</a:t>
          </a:r>
        </a:p>
      </dsp:txBody>
      <dsp:txXfrm>
        <a:off x="3403340" y="162806"/>
        <a:ext cx="771668" cy="771668"/>
      </dsp:txXfrm>
    </dsp:sp>
    <dsp:sp modelId="{B0F900C5-6CBB-4F48-A063-65EC4AB32CAE}">
      <dsp:nvSpPr>
        <dsp:cNvPr id="0" name=""/>
        <dsp:cNvSpPr/>
      </dsp:nvSpPr>
      <dsp:spPr>
        <a:xfrm>
          <a:off x="4835099" y="662241"/>
          <a:ext cx="1091304" cy="10913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Water Quality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6</a:t>
          </a:r>
          <a:endParaRPr lang="en-US" sz="1600" b="1" kern="1200" dirty="0"/>
        </a:p>
      </dsp:txBody>
      <dsp:txXfrm>
        <a:off x="4994917" y="822059"/>
        <a:ext cx="771668" cy="771668"/>
      </dsp:txXfrm>
    </dsp:sp>
    <dsp:sp modelId="{00FAEA07-5B75-40E1-9BE8-C674068F9628}">
      <dsp:nvSpPr>
        <dsp:cNvPr id="0" name=""/>
        <dsp:cNvSpPr/>
      </dsp:nvSpPr>
      <dsp:spPr>
        <a:xfrm>
          <a:off x="5479832" y="2268343"/>
          <a:ext cx="1091304" cy="10913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Comfort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35</a:t>
          </a:r>
          <a:endParaRPr lang="en-US" sz="1600" b="1" kern="1200" dirty="0"/>
        </a:p>
      </dsp:txBody>
      <dsp:txXfrm>
        <a:off x="5639650" y="2428161"/>
        <a:ext cx="771668" cy="771668"/>
      </dsp:txXfrm>
    </dsp:sp>
    <dsp:sp modelId="{8A9C45A1-9A54-41B0-A2E1-1819B2989034}">
      <dsp:nvSpPr>
        <dsp:cNvPr id="0" name=""/>
        <dsp:cNvSpPr/>
      </dsp:nvSpPr>
      <dsp:spPr>
        <a:xfrm>
          <a:off x="4835099" y="3845395"/>
          <a:ext cx="1091304" cy="10913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50" kern="1200"/>
            <a:t>Health &amp; Sanitation</a:t>
          </a:r>
        </a:p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4</a:t>
          </a:r>
          <a:endParaRPr lang="en-US" sz="1600" b="1" kern="1200" dirty="0"/>
        </a:p>
      </dsp:txBody>
      <dsp:txXfrm>
        <a:off x="4994917" y="4005213"/>
        <a:ext cx="771668" cy="771668"/>
      </dsp:txXfrm>
    </dsp:sp>
    <dsp:sp modelId="{5918F713-B619-48A4-97AA-28D0E68611AC}">
      <dsp:nvSpPr>
        <dsp:cNvPr id="0" name=""/>
        <dsp:cNvSpPr/>
      </dsp:nvSpPr>
      <dsp:spPr>
        <a:xfrm>
          <a:off x="3243522" y="4504648"/>
          <a:ext cx="1091304" cy="10913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Fitness &amp; Nutrition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10</a:t>
          </a:r>
          <a:endParaRPr lang="en-US" sz="1500" b="1" kern="1200" dirty="0"/>
        </a:p>
      </dsp:txBody>
      <dsp:txXfrm>
        <a:off x="3403340" y="4664466"/>
        <a:ext cx="771668" cy="771668"/>
      </dsp:txXfrm>
    </dsp:sp>
    <dsp:sp modelId="{2857D86D-4404-4539-8AA2-81EEFE88B7CF}">
      <dsp:nvSpPr>
        <dsp:cNvPr id="0" name=""/>
        <dsp:cNvSpPr/>
      </dsp:nvSpPr>
      <dsp:spPr>
        <a:xfrm>
          <a:off x="1531885" y="3775830"/>
          <a:ext cx="1331424" cy="1230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50" kern="1200" dirty="0"/>
            <a:t>Wellbeing – Emotional &amp; Intellect</a:t>
          </a:r>
        </a:p>
        <a:p>
          <a:pPr marL="0" lvl="0" indent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20</a:t>
          </a:r>
        </a:p>
      </dsp:txBody>
      <dsp:txXfrm>
        <a:off x="1726868" y="3956023"/>
        <a:ext cx="941458" cy="870049"/>
      </dsp:txXfrm>
    </dsp:sp>
    <dsp:sp modelId="{61A10926-9B31-4EFD-B809-00EA861EB44A}">
      <dsp:nvSpPr>
        <dsp:cNvPr id="0" name=""/>
        <dsp:cNvSpPr/>
      </dsp:nvSpPr>
      <dsp:spPr>
        <a:xfrm>
          <a:off x="962441" y="2253818"/>
          <a:ext cx="1151806" cy="10913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Social Wellbeing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10</a:t>
          </a:r>
          <a:endParaRPr lang="en-US" sz="1300" b="1" kern="1200" dirty="0"/>
        </a:p>
      </dsp:txBody>
      <dsp:txXfrm>
        <a:off x="1131119" y="2413636"/>
        <a:ext cx="814450" cy="771668"/>
      </dsp:txXfrm>
    </dsp:sp>
    <dsp:sp modelId="{41E31451-748F-4191-B6EF-4747A31664D8}">
      <dsp:nvSpPr>
        <dsp:cNvPr id="0" name=""/>
        <dsp:cNvSpPr/>
      </dsp:nvSpPr>
      <dsp:spPr>
        <a:xfrm>
          <a:off x="1527127" y="604909"/>
          <a:ext cx="1340940" cy="12059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Innovation &amp; Design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5</a:t>
          </a:r>
        </a:p>
      </dsp:txBody>
      <dsp:txXfrm>
        <a:off x="1723503" y="781519"/>
        <a:ext cx="948188" cy="852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0.05051</cdr:x>
      <cdr:y>0.8222</cdr:y>
    </cdr:from>
    <cdr:to>
      <cdr:x>0.06784</cdr:x>
      <cdr:y>0.87941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233212A8-6B62-4233-9989-94683614AA99}"/>
            </a:ext>
          </a:extLst>
        </cdr:cNvPr>
        <cdr:cNvSpPr/>
      </cdr:nvSpPr>
      <cdr:spPr>
        <a:xfrm xmlns:a="http://schemas.openxmlformats.org/drawingml/2006/main">
          <a:off x="520385" y="4753255"/>
          <a:ext cx="178510" cy="330738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rgbClr val="FFFF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0.04996</cdr:x>
      <cdr:y>0.35812</cdr:y>
    </cdr:from>
    <cdr:to>
      <cdr:x>0.06809</cdr:x>
      <cdr:y>0.84391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7BCC46C9-282F-4160-8EA4-CFEC3A9E4FDE}"/>
            </a:ext>
          </a:extLst>
        </cdr:cNvPr>
        <cdr:cNvSpPr/>
      </cdr:nvSpPr>
      <cdr:spPr>
        <a:xfrm xmlns:a="http://schemas.openxmlformats.org/drawingml/2006/main">
          <a:off x="514710" y="2070351"/>
          <a:ext cx="186777" cy="2808415"/>
        </a:xfrm>
        <a:prstGeom xmlns:a="http://schemas.openxmlformats.org/drawingml/2006/main" prst="rect">
          <a:avLst/>
        </a:prstGeom>
        <a:solidFill xmlns:a="http://schemas.openxmlformats.org/drawingml/2006/main">
          <a:srgbClr val="FF3300"/>
        </a:solidFill>
        <a:ln xmlns:a="http://schemas.openxmlformats.org/drawingml/2006/main">
          <a:solidFill>
            <a:srgbClr val="FF33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0.04982</cdr:x>
      <cdr:y>0.11592</cdr:y>
    </cdr:from>
    <cdr:to>
      <cdr:x>0.06786</cdr:x>
      <cdr:y>0.35859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C49866F0-2A67-4B7A-8DA5-E55D9DDB9606}"/>
            </a:ext>
          </a:extLst>
        </cdr:cNvPr>
        <cdr:cNvSpPr/>
      </cdr:nvSpPr>
      <cdr:spPr>
        <a:xfrm xmlns:a="http://schemas.openxmlformats.org/drawingml/2006/main">
          <a:off x="513232" y="670140"/>
          <a:ext cx="185849" cy="1402906"/>
        </a:xfrm>
        <a:prstGeom xmlns:a="http://schemas.openxmlformats.org/drawingml/2006/main" prst="rect">
          <a:avLst/>
        </a:prstGeom>
        <a:solidFill xmlns:a="http://schemas.openxmlformats.org/drawingml/2006/main">
          <a:srgbClr val="6A0202"/>
        </a:solidFill>
        <a:ln xmlns:a="http://schemas.openxmlformats.org/drawingml/2006/main">
          <a:solidFill>
            <a:srgbClr val="6A020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0.01017</cdr:x>
      <cdr:y>0.83471</cdr:y>
    </cdr:from>
    <cdr:to>
      <cdr:x>0.06001</cdr:x>
      <cdr:y>0.95097</cdr:y>
    </cdr:to>
    <cdr:pic>
      <cdr:nvPicPr>
        <cdr:cNvPr id="8" name="chart">
          <a:extLst xmlns:a="http://schemas.openxmlformats.org/drawingml/2006/main">
            <a:ext uri="{FF2B5EF4-FFF2-40B4-BE49-F238E27FC236}">
              <a16:creationId xmlns:a16="http://schemas.microsoft.com/office/drawing/2014/main" id="{3DD78416-1C7F-4820-B70D-CE7C373B350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rot="16200000">
          <a:off x="25443" y="4904895"/>
          <a:ext cx="672114" cy="51345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0.81617</cdr:x>
      <cdr:y>0.3001</cdr:y>
    </cdr:from>
    <cdr:to>
      <cdr:x>0.94567</cdr:x>
      <cdr:y>0.57714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:a16="http://schemas.microsoft.com/office/drawing/2014/main" id="{17DF0D52-6020-40A3-A7E6-CD1E91014FF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8408200" y="1734936"/>
          <a:ext cx="1334116" cy="160156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A05F0-D6A8-4CAE-BC92-C1B0DD109BDC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E505E-E2A3-4F64-BDFB-A01B9A6CA11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306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F52C9-2F0C-40D6-BA6C-D35F3DEC09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07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F52C9-2F0C-40D6-BA6C-D35F3DEC09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11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F52C9-2F0C-40D6-BA6C-D35F3DEC09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7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F52C9-2F0C-40D6-BA6C-D35F3DEC09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58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F52C9-2F0C-40D6-BA6C-D35F3DEC09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59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F52C9-2F0C-40D6-BA6C-D35F3DEC09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6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5414B-98AA-4E88-9D41-982D9DD3A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7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707D99-A358-4CD5-B67F-FFD295E9E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7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EA822-8365-4BD7-88F7-9C406F5CAE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3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D7E41-4D48-45BD-AD40-8085C9528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1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13D6B1-8C10-42AA-8BDE-057AAEDBE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0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D36885-BFCB-4450-B818-ED404DFFA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57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172659-F19E-4EA3-A032-C40BE46270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C9541-F28B-424E-ACB4-849503E70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3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4C43B8-7B3C-47E2-8F4E-9A52891E5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8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71329B-6D92-4AE1-8E94-2E0E05431B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0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AE40DD-18DB-43F3-94BB-078D4B2EF4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7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5894-64BA-472D-B555-B00DD493A522}" type="datetimeFigureOut">
              <a:rPr lang="en-IN" smtClean="0"/>
              <a:t>26-06-2018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835AC-B0AB-4FE5-81B4-27C8296253CC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92091-4E25-4A53-AAF3-9BBA26171F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432166" cy="1205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17F7D-05D8-4082-B646-4955325DA3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58" y="185738"/>
            <a:ext cx="2843284" cy="59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10" Type="http://schemas.openxmlformats.org/officeDocument/2006/relationships/image" Target="../media/image70.gif"/><Relationship Id="rId4" Type="http://schemas.openxmlformats.org/officeDocument/2006/relationships/image" Target="../media/image64.jpeg"/><Relationship Id="rId9" Type="http://schemas.openxmlformats.org/officeDocument/2006/relationships/image" Target="../media/image6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1.png"/><Relationship Id="rId4" Type="http://schemas.openxmlformats.org/officeDocument/2006/relationships/image" Target="../media/image7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83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8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9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ean.menezes@sterlingwilson.com" TargetMode="External"/><Relationship Id="rId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png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gif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6.gif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17" Type="http://schemas.openxmlformats.org/officeDocument/2006/relationships/image" Target="../media/image42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1.gif"/><Relationship Id="rId20" Type="http://schemas.openxmlformats.org/officeDocument/2006/relationships/image" Target="../media/image45.gif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gif"/><Relationship Id="rId15" Type="http://schemas.openxmlformats.org/officeDocument/2006/relationships/image" Target="../media/image40.jpeg"/><Relationship Id="rId10" Type="http://schemas.openxmlformats.org/officeDocument/2006/relationships/image" Target="../media/image35.gif"/><Relationship Id="rId19" Type="http://schemas.openxmlformats.org/officeDocument/2006/relationships/image" Target="../media/image44.gif"/><Relationship Id="rId4" Type="http://schemas.openxmlformats.org/officeDocument/2006/relationships/image" Target="../media/image29.png"/><Relationship Id="rId9" Type="http://schemas.openxmlformats.org/officeDocument/2006/relationships/image" Target="../media/image34.gif"/><Relationship Id="rId14" Type="http://schemas.openxmlformats.org/officeDocument/2006/relationships/image" Target="../media/image39.gif"/><Relationship Id="rId22" Type="http://schemas.openxmlformats.org/officeDocument/2006/relationships/image" Target="../media/image4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1.png"/><Relationship Id="rId12" Type="http://schemas.openxmlformats.org/officeDocument/2006/relationships/image" Target="../media/image5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11" Type="http://schemas.openxmlformats.org/officeDocument/2006/relationships/image" Target="../media/image55.gif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72774"/>
            <a:ext cx="9144000" cy="659036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Indoor Air Quality Solutions – S&amp;W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45397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IN" b="1" dirty="0">
              <a:solidFill>
                <a:srgbClr val="FF0000"/>
              </a:solidFill>
            </a:endParaRPr>
          </a:p>
          <a:p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42" y="1163878"/>
            <a:ext cx="3538746" cy="2968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12" y="4931078"/>
            <a:ext cx="1402897" cy="14110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" y="6342106"/>
            <a:ext cx="2986632" cy="298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100" b="1" dirty="0">
                <a:solidFill>
                  <a:schemeClr val="tx1"/>
                </a:solidFill>
              </a:rPr>
              <a:t>CII – Green Products &amp; Services Council Certified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D711FF-5CDF-41D1-88C2-98B51144C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65" y="4953296"/>
            <a:ext cx="1538270" cy="15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4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327" y="404731"/>
            <a:ext cx="7055894" cy="577410"/>
          </a:xfrm>
        </p:spPr>
        <p:txBody>
          <a:bodyPr>
            <a:noAutofit/>
          </a:bodyPr>
          <a:lstStyle/>
          <a:p>
            <a:pPr algn="ctr"/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UVGI Technology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66191" y="1261306"/>
            <a:ext cx="9687339" cy="1100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630" y="3043558"/>
            <a:ext cx="4939644" cy="3409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D69E32-2500-48E3-B99A-C35254FE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992" y="2953607"/>
            <a:ext cx="4384538" cy="3589513"/>
          </a:xfrm>
          <a:prstGeom prst="rect">
            <a:avLst/>
          </a:prstGeom>
          <a:scene3d>
            <a:camera prst="orthographicFront">
              <a:rot lat="0" lon="20399994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31" y="2395276"/>
            <a:ext cx="6736943" cy="4462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1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3597444-B2B9-41F0-A6F6-599192875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54" y="1874428"/>
            <a:ext cx="3817520" cy="4159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379" y="252582"/>
            <a:ext cx="5849937" cy="627942"/>
          </a:xfrm>
        </p:spPr>
        <p:txBody>
          <a:bodyPr>
            <a:norm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Photocatalytic Oxidation Process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4833" y="2296601"/>
            <a:ext cx="1492313" cy="26861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" y="3664318"/>
            <a:ext cx="299309" cy="1032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0" y="2185643"/>
            <a:ext cx="1260670" cy="29573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" y="2583370"/>
            <a:ext cx="299309" cy="10328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99" y="1828616"/>
            <a:ext cx="2033532" cy="32591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700" y="5388077"/>
            <a:ext cx="792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Violet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8251" y="5388073"/>
            <a:ext cx="1268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Catalytic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2204" y="5388073"/>
            <a:ext cx="927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Hydroxyl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Radicals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56569" y="5388073"/>
            <a:ext cx="2338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Destruction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VOC’s &amp; Micro-organisms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69" y="3256674"/>
            <a:ext cx="299309" cy="103289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03" y="3256674"/>
            <a:ext cx="299309" cy="1032891"/>
          </a:xfrm>
          <a:prstGeom prst="rect">
            <a:avLst/>
          </a:prstGeom>
        </p:spPr>
      </p:pic>
      <p:pic>
        <p:nvPicPr>
          <p:cNvPr id="21" name="Stage 03 1st particles">
            <a:extLst>
              <a:ext uri="{FF2B5EF4-FFF2-40B4-BE49-F238E27FC236}">
                <a16:creationId xmlns:a16="http://schemas.microsoft.com/office/drawing/2014/main" id="{C0EB7BBD-27D3-4330-BC40-415A7CAFE5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687" y="2318170"/>
            <a:ext cx="1495719" cy="269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40BD9-8C23-4E62-9DCE-ADBAF8BAAA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53" y="1741897"/>
            <a:ext cx="5942547" cy="4327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5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237" y="295855"/>
            <a:ext cx="7307033" cy="627942"/>
          </a:xfrm>
        </p:spPr>
        <p:txBody>
          <a:bodyPr>
            <a:normAutofit/>
          </a:bodyPr>
          <a:lstStyle/>
          <a:p>
            <a:pPr algn="ctr"/>
            <a:r>
              <a:rPr lang="en-IN" sz="2800" b="1" dirty="0"/>
              <a:t>IAQURE –  System Schematic Diagram</a:t>
            </a:r>
          </a:p>
        </p:txBody>
      </p:sp>
      <p:sp>
        <p:nvSpPr>
          <p:cNvPr id="8" name="Rectangle 7"/>
          <p:cNvSpPr/>
          <p:nvPr/>
        </p:nvSpPr>
        <p:spPr>
          <a:xfrm>
            <a:off x="5252001" y="1925323"/>
            <a:ext cx="700644" cy="35922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4898171" y="363738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Cooling Coil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956079" y="1975564"/>
            <a:ext cx="367503" cy="35823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6680662" y="3635409"/>
            <a:ext cx="2921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Photocatalytic Reactor (TiO2)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005581" y="1935223"/>
            <a:ext cx="172192" cy="3325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Rectangle 50"/>
          <p:cNvSpPr/>
          <p:nvPr/>
        </p:nvSpPr>
        <p:spPr>
          <a:xfrm>
            <a:off x="7005581" y="5195002"/>
            <a:ext cx="172192" cy="3325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7" name="TextBox 76"/>
          <p:cNvSpPr txBox="1"/>
          <p:nvPr/>
        </p:nvSpPr>
        <p:spPr>
          <a:xfrm rot="16200000">
            <a:off x="2104309" y="3547287"/>
            <a:ext cx="331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Purified  Air Into System</a:t>
            </a:r>
          </a:p>
        </p:txBody>
      </p:sp>
      <p:cxnSp>
        <p:nvCxnSpPr>
          <p:cNvPr id="78" name="Straight Arrow Connector 77"/>
          <p:cNvCxnSpPr>
            <a:cxnSpLocks/>
            <a:stCxn id="81" idx="2"/>
          </p:cNvCxnSpPr>
          <p:nvPr/>
        </p:nvCxnSpPr>
        <p:spPr>
          <a:xfrm>
            <a:off x="6545371" y="1347276"/>
            <a:ext cx="394177" cy="718575"/>
          </a:xfrm>
          <a:prstGeom prst="straightConnector1">
            <a:avLst/>
          </a:prstGeom>
          <a:ln>
            <a:solidFill>
              <a:srgbClr val="0DCCD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843576" y="977944"/>
            <a:ext cx="140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UV-C Emitter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6458598" y="2420130"/>
            <a:ext cx="32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7285894" y="2420130"/>
            <a:ext cx="3444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>
            <a:off x="6456623" y="2750655"/>
            <a:ext cx="32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7283919" y="2750655"/>
            <a:ext cx="3444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6456623" y="3071280"/>
            <a:ext cx="32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7283919" y="3071280"/>
            <a:ext cx="3444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6468498" y="3391905"/>
            <a:ext cx="32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7295794" y="3391905"/>
            <a:ext cx="3444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>
            <a:off x="6468498" y="4056905"/>
            <a:ext cx="32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7295794" y="4056905"/>
            <a:ext cx="3444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6466523" y="4387430"/>
            <a:ext cx="32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7293819" y="4387430"/>
            <a:ext cx="3444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6466523" y="4708055"/>
            <a:ext cx="32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7293819" y="4708055"/>
            <a:ext cx="3444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H="1">
            <a:off x="6478398" y="5028680"/>
            <a:ext cx="32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7305694" y="5028680"/>
            <a:ext cx="3444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 rot="16200000">
            <a:off x="4828836" y="3475552"/>
            <a:ext cx="255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tx2"/>
                </a:solidFill>
              </a:rPr>
              <a:t>Surface Decontamination</a:t>
            </a:r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6663761" y="3435112"/>
            <a:ext cx="23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tx2"/>
                </a:solidFill>
              </a:rPr>
              <a:t>UV-C activates  Reactor</a:t>
            </a:r>
          </a:p>
        </p:txBody>
      </p:sp>
      <p:cxnSp>
        <p:nvCxnSpPr>
          <p:cNvPr id="46" name="Straight Arrow Connector 45"/>
          <p:cNvCxnSpPr>
            <a:stCxn id="62" idx="0"/>
            <a:endCxn id="47" idx="2"/>
          </p:cNvCxnSpPr>
          <p:nvPr/>
        </p:nvCxnSpPr>
        <p:spPr>
          <a:xfrm flipV="1">
            <a:off x="7661534" y="5557950"/>
            <a:ext cx="478297" cy="608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356941" y="6166347"/>
            <a:ext cx="2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PCO ensures No by-pass of Contaminated Air</a:t>
            </a:r>
          </a:p>
        </p:txBody>
      </p:sp>
      <p:cxnSp>
        <p:nvCxnSpPr>
          <p:cNvPr id="109" name="Straight Arrow Connector 108"/>
          <p:cNvCxnSpPr>
            <a:stCxn id="110" idx="2"/>
          </p:cNvCxnSpPr>
          <p:nvPr/>
        </p:nvCxnSpPr>
        <p:spPr>
          <a:xfrm flipH="1">
            <a:off x="7533919" y="1360224"/>
            <a:ext cx="1056073" cy="7156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7527521" y="990892"/>
            <a:ext cx="212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Air Decontamination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8725478" y="1955499"/>
            <a:ext cx="290728" cy="3592286"/>
          </a:xfrm>
          <a:prstGeom prst="rect">
            <a:avLst/>
          </a:prstGeom>
          <a:pattFill prst="pct30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4" name="TextBox 113"/>
          <p:cNvSpPr txBox="1"/>
          <p:nvPr/>
        </p:nvSpPr>
        <p:spPr>
          <a:xfrm>
            <a:off x="9354854" y="6249671"/>
            <a:ext cx="288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 </a:t>
            </a:r>
            <a:r>
              <a:rPr lang="en-IN" dirty="0"/>
              <a:t>Primary Air Filter</a:t>
            </a:r>
            <a:endParaRPr lang="en-IN" sz="1600" dirty="0"/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16" y="4210725"/>
            <a:ext cx="1916147" cy="1346777"/>
          </a:xfrm>
          <a:prstGeom prst="rect">
            <a:avLst/>
          </a:prstGeom>
        </p:spPr>
      </p:pic>
      <p:pic>
        <p:nvPicPr>
          <p:cNvPr id="116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035" y="2132043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363" y="2506185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364" y="2836543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616" y="3195298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992" y="3501089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243" y="3880864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244" y="4211222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992" y="4546547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291" y="4857971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animated-arrow-image-045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616" y="5221681"/>
            <a:ext cx="14287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535041" y="3493124"/>
            <a:ext cx="1566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dirty="0"/>
              <a:t>Contaminated </a:t>
            </a:r>
          </a:p>
          <a:p>
            <a:pPr algn="ctr"/>
            <a:r>
              <a:rPr lang="en-IN" dirty="0"/>
              <a:t>Air In</a:t>
            </a:r>
          </a:p>
        </p:txBody>
      </p:sp>
      <p:cxnSp>
        <p:nvCxnSpPr>
          <p:cNvPr id="119" name="Straight Arrow Connector 118"/>
          <p:cNvCxnSpPr>
            <a:cxnSpLocks/>
            <a:stCxn id="127" idx="1"/>
          </p:cNvCxnSpPr>
          <p:nvPr/>
        </p:nvCxnSpPr>
        <p:spPr>
          <a:xfrm flipH="1">
            <a:off x="2761991" y="1150675"/>
            <a:ext cx="891014" cy="204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3653005" y="966009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AHU</a:t>
            </a:r>
            <a:endParaRPr lang="en-IN" sz="16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6291737" y="1411411"/>
            <a:ext cx="0" cy="45359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365983" y="1411411"/>
            <a:ext cx="493940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H="1">
            <a:off x="1394356" y="5985697"/>
            <a:ext cx="492694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H="1" flipV="1">
            <a:off x="1353647" y="1384055"/>
            <a:ext cx="40710" cy="46443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9348728" y="3070746"/>
            <a:ext cx="3382" cy="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305385" y="1411411"/>
            <a:ext cx="272446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6321305" y="5985699"/>
            <a:ext cx="272446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9016206" y="1384055"/>
            <a:ext cx="0" cy="5511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9016206" y="5547785"/>
            <a:ext cx="0" cy="4669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114" idx="0"/>
          </p:cNvCxnSpPr>
          <p:nvPr/>
        </p:nvCxnSpPr>
        <p:spPr>
          <a:xfrm flipH="1" flipV="1">
            <a:off x="8917074" y="5405148"/>
            <a:ext cx="1880621" cy="8445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Arrow: Right 131"/>
          <p:cNvSpPr/>
          <p:nvPr/>
        </p:nvSpPr>
        <p:spPr>
          <a:xfrm rot="10800000">
            <a:off x="4558873" y="2529764"/>
            <a:ext cx="442831" cy="196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Arrow: Right 132"/>
          <p:cNvSpPr/>
          <p:nvPr/>
        </p:nvSpPr>
        <p:spPr>
          <a:xfrm rot="10800000">
            <a:off x="4556449" y="2149629"/>
            <a:ext cx="442831" cy="196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Arrow: Right 133"/>
          <p:cNvSpPr/>
          <p:nvPr/>
        </p:nvSpPr>
        <p:spPr>
          <a:xfrm rot="10800000">
            <a:off x="4561147" y="3350907"/>
            <a:ext cx="442831" cy="196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Arrow: Right 134"/>
          <p:cNvSpPr/>
          <p:nvPr/>
        </p:nvSpPr>
        <p:spPr>
          <a:xfrm rot="10800000">
            <a:off x="4558872" y="2927551"/>
            <a:ext cx="442831" cy="196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Arrow: Right 135"/>
          <p:cNvSpPr/>
          <p:nvPr/>
        </p:nvSpPr>
        <p:spPr>
          <a:xfrm rot="10800000">
            <a:off x="4577068" y="4199346"/>
            <a:ext cx="442831" cy="196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Arrow: Right 136"/>
          <p:cNvSpPr/>
          <p:nvPr/>
        </p:nvSpPr>
        <p:spPr>
          <a:xfrm rot="10800000">
            <a:off x="4574644" y="3778267"/>
            <a:ext cx="442831" cy="196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Arrow: Right 137"/>
          <p:cNvSpPr/>
          <p:nvPr/>
        </p:nvSpPr>
        <p:spPr>
          <a:xfrm rot="10800000">
            <a:off x="4579342" y="5061430"/>
            <a:ext cx="442831" cy="196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Arrow: Right 138"/>
          <p:cNvSpPr/>
          <p:nvPr/>
        </p:nvSpPr>
        <p:spPr>
          <a:xfrm rot="10800000">
            <a:off x="4576918" y="4653999"/>
            <a:ext cx="442831" cy="196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80"/>
            <a:ext cx="1584959" cy="1281648"/>
          </a:xfrm>
          <a:prstGeom prst="rect">
            <a:avLst/>
          </a:prstGeom>
        </p:spPr>
      </p:pic>
      <p:pic>
        <p:nvPicPr>
          <p:cNvPr id="73" name="Stage 01 UV Light">
            <a:extLst>
              <a:ext uri="{FF2B5EF4-FFF2-40B4-BE49-F238E27FC236}">
                <a16:creationId xmlns:a16="http://schemas.microsoft.com/office/drawing/2014/main" id="{D4CBB565-6A64-43AC-848B-3701DD4C4C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41" y="2149629"/>
            <a:ext cx="1350223" cy="3181631"/>
          </a:xfrm>
          <a:prstGeom prst="rect">
            <a:avLst/>
          </a:prstGeom>
          <a:effectLst>
            <a:glow rad="1041400">
              <a:srgbClr val="00B0F0">
                <a:alpha val="26000"/>
              </a:srgbClr>
            </a:glo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C44869F-D90F-437F-9FE4-2B0AED535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84959" cy="12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744913"/>
            <a:ext cx="9144000" cy="46037"/>
          </a:xfrm>
        </p:spPr>
        <p:txBody>
          <a:bodyPr>
            <a:normAutofit fontScale="25000" lnSpcReduction="20000"/>
          </a:bodyPr>
          <a:lstStyle/>
          <a:p>
            <a:endParaRPr lang="en-IN" b="1" dirty="0">
              <a:solidFill>
                <a:srgbClr val="FF0000"/>
              </a:solidFill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D042AA-D807-4E5C-B30E-B75507FBB0CB}"/>
              </a:ext>
            </a:extLst>
          </p:cNvPr>
          <p:cNvSpPr txBox="1"/>
          <p:nvPr/>
        </p:nvSpPr>
        <p:spPr>
          <a:xfrm>
            <a:off x="745585" y="1411837"/>
            <a:ext cx="1089487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NABL Certified Agency appointed to test and validate the efficacy of the system.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facility - 2000 Square Ft. Sterilized room with ducted supply and return air.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was maintained @ 23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and 50% Rh to simulate a commercial building environment.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Test plates, one coated with Nano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₂ and another without  were infected with a consortium of   micro-organisms and place inside the AHU.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5E216E-C559-4B6E-AB6C-5385E90F97E5}"/>
              </a:ext>
            </a:extLst>
          </p:cNvPr>
          <p:cNvSpPr txBox="1">
            <a:spLocks/>
          </p:cNvSpPr>
          <p:nvPr/>
        </p:nvSpPr>
        <p:spPr>
          <a:xfrm>
            <a:off x="1351101" y="411330"/>
            <a:ext cx="8414982" cy="521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Efficacy - 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Microbial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De-Contamination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FC219F-F521-4890-B028-346CA01BF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18900" y="3734017"/>
            <a:ext cx="2509275" cy="28052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22477A-AB23-473F-80CD-1F9562389FEB}"/>
              </a:ext>
            </a:extLst>
          </p:cNvPr>
          <p:cNvSpPr/>
          <p:nvPr/>
        </p:nvSpPr>
        <p:spPr>
          <a:xfrm>
            <a:off x="4972051" y="6371608"/>
            <a:ext cx="2295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Spraying of Microorganism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03A3B0-0DD6-47B6-A2DB-A1F526367795}"/>
              </a:ext>
            </a:extLst>
          </p:cNvPr>
          <p:cNvSpPr/>
          <p:nvPr/>
        </p:nvSpPr>
        <p:spPr>
          <a:xfrm>
            <a:off x="8679975" y="6456172"/>
            <a:ext cx="23871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Collection &amp; Culture Media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850A7D5-E26A-4EE2-BF75-76F91C4BB8D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86265" y="3905382"/>
            <a:ext cx="2972749" cy="2452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D2BE7-BFCB-4ED8-9914-D0ED257DFCD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35512" y="3943405"/>
            <a:ext cx="3115017" cy="24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BA4F6-29BA-461C-9EA2-C5A19447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071" y="309489"/>
            <a:ext cx="10151118" cy="1097280"/>
          </a:xfrm>
        </p:spPr>
        <p:txBody>
          <a:bodyPr>
            <a:no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Efficacy - 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Microbial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De-Contamination </a:t>
            </a:r>
            <a:b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E9057-8F27-439E-A9E9-4FFB9EDDB1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r="6821" b="4411"/>
          <a:stretch/>
        </p:blipFill>
        <p:spPr>
          <a:xfrm>
            <a:off x="6778389" y="4131744"/>
            <a:ext cx="3505094" cy="2588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A8E59-F068-4D1B-927E-B54B293F0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85" y="4131744"/>
            <a:ext cx="3564148" cy="25888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C280B8F-FFDD-45DA-8D01-9924E49A3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118231"/>
              </p:ext>
            </p:extLst>
          </p:nvPr>
        </p:nvGraphicFramePr>
        <p:xfrm>
          <a:off x="810904" y="1306966"/>
          <a:ext cx="10786884" cy="2623281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396372">
                  <a:extLst>
                    <a:ext uri="{9D8B030D-6E8A-4147-A177-3AD203B41FA5}">
                      <a16:colId xmlns:a16="http://schemas.microsoft.com/office/drawing/2014/main" val="2312410407"/>
                    </a:ext>
                  </a:extLst>
                </a:gridCol>
                <a:gridCol w="3175745">
                  <a:extLst>
                    <a:ext uri="{9D8B030D-6E8A-4147-A177-3AD203B41FA5}">
                      <a16:colId xmlns:a16="http://schemas.microsoft.com/office/drawing/2014/main" val="2219029665"/>
                    </a:ext>
                  </a:extLst>
                </a:gridCol>
                <a:gridCol w="3135966">
                  <a:extLst>
                    <a:ext uri="{9D8B030D-6E8A-4147-A177-3AD203B41FA5}">
                      <a16:colId xmlns:a16="http://schemas.microsoft.com/office/drawing/2014/main" val="1276141575"/>
                    </a:ext>
                  </a:extLst>
                </a:gridCol>
                <a:gridCol w="3078801">
                  <a:extLst>
                    <a:ext uri="{9D8B030D-6E8A-4147-A177-3AD203B41FA5}">
                      <a16:colId xmlns:a16="http://schemas.microsoft.com/office/drawing/2014/main" val="3565037637"/>
                    </a:ext>
                  </a:extLst>
                </a:gridCol>
              </a:tblGrid>
              <a:tr h="363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 No</a:t>
                      </a:r>
                      <a:endParaRPr lang="en-US" sz="180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Micro-Organisms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Culture Media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8167108"/>
                  </a:ext>
                </a:extLst>
              </a:tr>
              <a:tr h="4249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Staphylococcus aureus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Gram Positive Bacteria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Vojel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Johnson (V J) agar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8639811"/>
                  </a:ext>
                </a:extLst>
              </a:tr>
              <a:tr h="4249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Escherichia coli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Gram Negative Bacteria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Eosin Methylene Blue (EMB) agar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1433470"/>
                  </a:ext>
                </a:extLst>
              </a:tr>
              <a:tr h="4249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Pseudomonas aeruginosa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Gram Negative Bacteria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Cetrimide agar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4614315"/>
                  </a:ext>
                </a:extLst>
              </a:tr>
              <a:tr h="4154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Candida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albicans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Sabourauds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Dextrose agar with Antibiotic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8389668"/>
                  </a:ext>
                </a:extLst>
              </a:tr>
              <a:tr h="4362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Mold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2103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030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744913"/>
            <a:ext cx="9144000" cy="46037"/>
          </a:xfrm>
        </p:spPr>
        <p:txBody>
          <a:bodyPr>
            <a:normAutofit fontScale="25000" lnSpcReduction="20000"/>
          </a:bodyPr>
          <a:lstStyle/>
          <a:p>
            <a:endParaRPr lang="en-IN" b="1" dirty="0">
              <a:solidFill>
                <a:srgbClr val="FF0000"/>
              </a:solidFill>
            </a:endParaRPr>
          </a:p>
          <a:p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D042AA-D807-4E5C-B30E-B75507FBB0CB}"/>
              </a:ext>
            </a:extLst>
          </p:cNvPr>
          <p:cNvSpPr txBox="1"/>
          <p:nvPr/>
        </p:nvSpPr>
        <p:spPr>
          <a:xfrm>
            <a:off x="661182" y="1533377"/>
            <a:ext cx="1091652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Swab samples from treated and untreated plates are collected and spread over different Culture media (agar plates) to capture specific micro-organism count.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monitor the reduction in CFU in air, samples are collected with an Anderson sampler and Gravimetric method.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samples are collected at interval of 0 hour to get initial count and further samples are collected after 15 minutes and 180 minutes.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5E216E-C559-4B6E-AB6C-5385E90F97E5}"/>
              </a:ext>
            </a:extLst>
          </p:cNvPr>
          <p:cNvSpPr txBox="1">
            <a:spLocks/>
          </p:cNvSpPr>
          <p:nvPr/>
        </p:nvSpPr>
        <p:spPr>
          <a:xfrm>
            <a:off x="1351101" y="411330"/>
            <a:ext cx="8414982" cy="521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E279D5-3BC5-4D2F-B953-961B6378D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4634" y="3790885"/>
            <a:ext cx="2599738" cy="3174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6751F-D886-482F-A426-99456CFF83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43" y="4078506"/>
            <a:ext cx="3243816" cy="2588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448E39-8839-4845-988B-862BEF94373B}"/>
              </a:ext>
            </a:extLst>
          </p:cNvPr>
          <p:cNvSpPr/>
          <p:nvPr/>
        </p:nvSpPr>
        <p:spPr>
          <a:xfrm>
            <a:off x="1674055" y="304249"/>
            <a:ext cx="7435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- Microbial De-Contamination </a:t>
            </a:r>
          </a:p>
        </p:txBody>
      </p:sp>
    </p:spTree>
    <p:extLst>
      <p:ext uri="{BB962C8B-B14F-4D97-AF65-F5344CB8AC3E}">
        <p14:creationId xmlns:p14="http://schemas.microsoft.com/office/powerpoint/2010/main" val="21577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3802-9673-4402-841A-F4A620F28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356" y="291847"/>
            <a:ext cx="6878473" cy="454025"/>
          </a:xfrm>
        </p:spPr>
        <p:txBody>
          <a:bodyPr>
            <a:no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Microbial Surface and Air Sampling Analysis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617E53-BE05-4A0F-8F30-623A15E94E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112086"/>
              </p:ext>
            </p:extLst>
          </p:nvPr>
        </p:nvGraphicFramePr>
        <p:xfrm>
          <a:off x="506437" y="1195970"/>
          <a:ext cx="11310425" cy="5547652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750564">
                  <a:extLst>
                    <a:ext uri="{9D8B030D-6E8A-4147-A177-3AD203B41FA5}">
                      <a16:colId xmlns:a16="http://schemas.microsoft.com/office/drawing/2014/main" val="2677773992"/>
                    </a:ext>
                  </a:extLst>
                </a:gridCol>
                <a:gridCol w="1242552">
                  <a:extLst>
                    <a:ext uri="{9D8B030D-6E8A-4147-A177-3AD203B41FA5}">
                      <a16:colId xmlns:a16="http://schemas.microsoft.com/office/drawing/2014/main" val="111369744"/>
                    </a:ext>
                  </a:extLst>
                </a:gridCol>
                <a:gridCol w="1074169">
                  <a:extLst>
                    <a:ext uri="{9D8B030D-6E8A-4147-A177-3AD203B41FA5}">
                      <a16:colId xmlns:a16="http://schemas.microsoft.com/office/drawing/2014/main" val="699394891"/>
                    </a:ext>
                  </a:extLst>
                </a:gridCol>
                <a:gridCol w="1159288">
                  <a:extLst>
                    <a:ext uri="{9D8B030D-6E8A-4147-A177-3AD203B41FA5}">
                      <a16:colId xmlns:a16="http://schemas.microsoft.com/office/drawing/2014/main" val="1032231899"/>
                    </a:ext>
                  </a:extLst>
                </a:gridCol>
                <a:gridCol w="1189400">
                  <a:extLst>
                    <a:ext uri="{9D8B030D-6E8A-4147-A177-3AD203B41FA5}">
                      <a16:colId xmlns:a16="http://schemas.microsoft.com/office/drawing/2014/main" val="758423777"/>
                    </a:ext>
                  </a:extLst>
                </a:gridCol>
                <a:gridCol w="1159288">
                  <a:extLst>
                    <a:ext uri="{9D8B030D-6E8A-4147-A177-3AD203B41FA5}">
                      <a16:colId xmlns:a16="http://schemas.microsoft.com/office/drawing/2014/main" val="925865016"/>
                    </a:ext>
                  </a:extLst>
                </a:gridCol>
                <a:gridCol w="1114122">
                  <a:extLst>
                    <a:ext uri="{9D8B030D-6E8A-4147-A177-3AD203B41FA5}">
                      <a16:colId xmlns:a16="http://schemas.microsoft.com/office/drawing/2014/main" val="3122163196"/>
                    </a:ext>
                  </a:extLst>
                </a:gridCol>
                <a:gridCol w="113010">
                  <a:extLst>
                    <a:ext uri="{9D8B030D-6E8A-4147-A177-3AD203B41FA5}">
                      <a16:colId xmlns:a16="http://schemas.microsoft.com/office/drawing/2014/main" val="1177478364"/>
                    </a:ext>
                  </a:extLst>
                </a:gridCol>
                <a:gridCol w="835498">
                  <a:extLst>
                    <a:ext uri="{9D8B030D-6E8A-4147-A177-3AD203B41FA5}">
                      <a16:colId xmlns:a16="http://schemas.microsoft.com/office/drawing/2014/main" val="2565071322"/>
                    </a:ext>
                  </a:extLst>
                </a:gridCol>
                <a:gridCol w="905681">
                  <a:extLst>
                    <a:ext uri="{9D8B030D-6E8A-4147-A177-3AD203B41FA5}">
                      <a16:colId xmlns:a16="http://schemas.microsoft.com/office/drawing/2014/main" val="3414334981"/>
                    </a:ext>
                  </a:extLst>
                </a:gridCol>
                <a:gridCol w="766853">
                  <a:extLst>
                    <a:ext uri="{9D8B030D-6E8A-4147-A177-3AD203B41FA5}">
                      <a16:colId xmlns:a16="http://schemas.microsoft.com/office/drawing/2014/main" val="3534357633"/>
                    </a:ext>
                  </a:extLst>
                </a:gridCol>
              </a:tblGrid>
              <a:tr h="50570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Sampling Type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 Sampling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Sampling 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053497"/>
                  </a:ext>
                </a:extLst>
              </a:tr>
              <a:tr h="509279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</a:pP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Plate Exposure Time 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Gravimetric (Manual) 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Anderson Machine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362501"/>
                  </a:ext>
                </a:extLst>
              </a:tr>
              <a:tr h="505701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Micro-organism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Mins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Mins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Mins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Mins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Mins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Mins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Mins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83131946"/>
                  </a:ext>
                </a:extLst>
              </a:tr>
              <a:tr h="76492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Microbial Count in CFU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Only UVGI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UVGI + PCO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Only UVGI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UVGI + PCO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Supply Grill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Centre of Room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042565"/>
                  </a:ext>
                </a:extLst>
              </a:tr>
              <a:tr h="50570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Staphylococcus aureus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&gt;100000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64906"/>
                  </a:ext>
                </a:extLst>
              </a:tr>
              <a:tr h="461563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coli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&gt;100000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653820"/>
                  </a:ext>
                </a:extLst>
              </a:tr>
              <a:tr h="764927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Pseudomonas aeruginosa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&gt;100000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10434"/>
                  </a:ext>
                </a:extLst>
              </a:tr>
              <a:tr h="50570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Candida </a:t>
                      </a:r>
                      <a:r>
                        <a:rPr lang="en-US" sz="1800" u="none" strike="noStrike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Albicans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&gt;100000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32087667"/>
                  </a:ext>
                </a:extLst>
              </a:tr>
              <a:tr h="505701"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 Niger</a:t>
                      </a:r>
                      <a:endParaRPr lang="en-IN" sz="18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&gt;100000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I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131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035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ED5092-BAE8-43B1-AAFE-0058FE906778}"/>
              </a:ext>
            </a:extLst>
          </p:cNvPr>
          <p:cNvSpPr txBox="1">
            <a:spLocks/>
          </p:cNvSpPr>
          <p:nvPr/>
        </p:nvSpPr>
        <p:spPr>
          <a:xfrm>
            <a:off x="838200" y="-28775"/>
            <a:ext cx="8414982" cy="521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400" b="1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10F9A0-7E39-47B1-A9F0-F66C8547C0D1}"/>
              </a:ext>
            </a:extLst>
          </p:cNvPr>
          <p:cNvSpPr txBox="1">
            <a:spLocks/>
          </p:cNvSpPr>
          <p:nvPr/>
        </p:nvSpPr>
        <p:spPr>
          <a:xfrm>
            <a:off x="1745451" y="242833"/>
            <a:ext cx="8414982" cy="521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Microbial Analysis – Surface Sampling.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081929-717C-4E8D-BAED-7704549949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5759730"/>
              </p:ext>
            </p:extLst>
          </p:nvPr>
        </p:nvGraphicFramePr>
        <p:xfrm>
          <a:off x="365699" y="2227544"/>
          <a:ext cx="9541301" cy="364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3396041-0DA3-4BB3-8578-1368A6ECA6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67" y="3549557"/>
            <a:ext cx="2273045" cy="1704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A8A00A-3A99-4C29-8DD8-6B4D3F7AEB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8579" y="3549557"/>
            <a:ext cx="2273047" cy="1704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C72C4-281C-427E-ADE4-1CF63B3B55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7660" y="3549557"/>
            <a:ext cx="2273047" cy="17047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0FA3B3-6D18-4E6A-B896-5F6AD5697222}"/>
              </a:ext>
            </a:extLst>
          </p:cNvPr>
          <p:cNvGrpSpPr/>
          <p:nvPr/>
        </p:nvGrpSpPr>
        <p:grpSpPr>
          <a:xfrm>
            <a:off x="6260181" y="2233000"/>
            <a:ext cx="1831261" cy="531838"/>
            <a:chOff x="0" y="0"/>
            <a:chExt cx="1831261" cy="984624"/>
          </a:xfrm>
          <a:solidFill>
            <a:schemeClr val="bg2">
              <a:lumMod val="90000"/>
            </a:schemeClr>
          </a:solidFill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18EADA84-FFF4-4D10-BFE4-7CF0A936A41A}"/>
                </a:ext>
              </a:extLst>
            </p:cNvPr>
            <p:cNvSpPr/>
            <p:nvPr/>
          </p:nvSpPr>
          <p:spPr>
            <a:xfrm>
              <a:off x="0" y="0"/>
              <a:ext cx="1831261" cy="98462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rrow: Chevron 4">
              <a:extLst>
                <a:ext uri="{FF2B5EF4-FFF2-40B4-BE49-F238E27FC236}">
                  <a16:creationId xmlns:a16="http://schemas.microsoft.com/office/drawing/2014/main" id="{97519333-5A04-4538-B9F8-AA11DC621E8A}"/>
                </a:ext>
              </a:extLst>
            </p:cNvPr>
            <p:cNvSpPr txBox="1"/>
            <p:nvPr/>
          </p:nvSpPr>
          <p:spPr>
            <a:xfrm>
              <a:off x="272033" y="47204"/>
              <a:ext cx="1323494" cy="9374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min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100,000  TCFU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15634E-7CC8-4871-97C3-E777A1DE152B}"/>
              </a:ext>
            </a:extLst>
          </p:cNvPr>
          <p:cNvGrpSpPr/>
          <p:nvPr/>
        </p:nvGrpSpPr>
        <p:grpSpPr>
          <a:xfrm>
            <a:off x="8137078" y="2249812"/>
            <a:ext cx="1831261" cy="555440"/>
            <a:chOff x="0" y="0"/>
            <a:chExt cx="1831261" cy="984624"/>
          </a:xfrm>
          <a:solidFill>
            <a:schemeClr val="bg2">
              <a:lumMod val="90000"/>
            </a:schemeClr>
          </a:solidFill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82E86329-0481-41F8-9554-5A54BC46EBD5}"/>
                </a:ext>
              </a:extLst>
            </p:cNvPr>
            <p:cNvSpPr/>
            <p:nvPr/>
          </p:nvSpPr>
          <p:spPr>
            <a:xfrm>
              <a:off x="0" y="0"/>
              <a:ext cx="1831261" cy="98462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7B17206A-C282-4BE9-A927-91FF82694A49}"/>
                </a:ext>
              </a:extLst>
            </p:cNvPr>
            <p:cNvSpPr txBox="1"/>
            <p:nvPr/>
          </p:nvSpPr>
          <p:spPr>
            <a:xfrm>
              <a:off x="509539" y="81292"/>
              <a:ext cx="812182" cy="8220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CFU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EFD560-BC3F-4D4A-85DC-A5B284E7472F}"/>
              </a:ext>
            </a:extLst>
          </p:cNvPr>
          <p:cNvGrpSpPr/>
          <p:nvPr/>
        </p:nvGrpSpPr>
        <p:grpSpPr>
          <a:xfrm>
            <a:off x="10070469" y="2269158"/>
            <a:ext cx="1831261" cy="536608"/>
            <a:chOff x="0" y="0"/>
            <a:chExt cx="1831261" cy="984624"/>
          </a:xfrm>
          <a:solidFill>
            <a:schemeClr val="accent2">
              <a:lumMod val="75000"/>
            </a:schemeClr>
          </a:solidFill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20B7822F-84DD-4F8B-A790-047401514D8A}"/>
                </a:ext>
              </a:extLst>
            </p:cNvPr>
            <p:cNvSpPr/>
            <p:nvPr/>
          </p:nvSpPr>
          <p:spPr>
            <a:xfrm>
              <a:off x="0" y="0"/>
              <a:ext cx="1831261" cy="984624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Chevron 4">
              <a:extLst>
                <a:ext uri="{FF2B5EF4-FFF2-40B4-BE49-F238E27FC236}">
                  <a16:creationId xmlns:a16="http://schemas.microsoft.com/office/drawing/2014/main" id="{AD4396E1-9E8E-41EF-8CE3-4A4CE2CECE34}"/>
                </a:ext>
              </a:extLst>
            </p:cNvPr>
            <p:cNvSpPr txBox="1"/>
            <p:nvPr/>
          </p:nvSpPr>
          <p:spPr>
            <a:xfrm>
              <a:off x="551504" y="96463"/>
              <a:ext cx="833791" cy="822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180 min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CFU 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D22190F-3E43-4A2A-BD99-5EFB8B6BD932}"/>
              </a:ext>
            </a:extLst>
          </p:cNvPr>
          <p:cNvSpPr/>
          <p:nvPr/>
        </p:nvSpPr>
        <p:spPr>
          <a:xfrm>
            <a:off x="2235177" y="1331618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Only UVGI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0D1C60-DC8E-4CC6-9F65-434B43CDF8FE}"/>
              </a:ext>
            </a:extLst>
          </p:cNvPr>
          <p:cNvSpPr/>
          <p:nvPr/>
        </p:nvSpPr>
        <p:spPr>
          <a:xfrm>
            <a:off x="8350164" y="1425564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UVGI + PCO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8D23DED-B75E-4F68-9FA1-5B98BF9349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5126" y="3546798"/>
            <a:ext cx="2276199" cy="1707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4AC5F9-8B3C-40B1-BA6F-C016EFD822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2300" y="3542034"/>
            <a:ext cx="2281643" cy="17112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80071D-1AE9-4F52-8CA4-2A1275719A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04904" y="3545066"/>
            <a:ext cx="2305890" cy="1729418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2E114D-371E-4DDC-BC0E-A525A03434E2}"/>
              </a:ext>
            </a:extLst>
          </p:cNvPr>
          <p:cNvCxnSpPr>
            <a:cxnSpLocks/>
          </p:cNvCxnSpPr>
          <p:nvPr/>
        </p:nvCxnSpPr>
        <p:spPr>
          <a:xfrm>
            <a:off x="5952942" y="1791411"/>
            <a:ext cx="11529" cy="399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129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ED5092-BAE8-43B1-AAFE-0058FE90677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414982" cy="521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400" b="1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10F9A0-7E39-47B1-A9F0-F66C8547C0D1}"/>
              </a:ext>
            </a:extLst>
          </p:cNvPr>
          <p:cNvSpPr txBox="1">
            <a:spLocks/>
          </p:cNvSpPr>
          <p:nvPr/>
        </p:nvSpPr>
        <p:spPr>
          <a:xfrm>
            <a:off x="1771388" y="378139"/>
            <a:ext cx="8414982" cy="521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Microbial Analysis – Air Sampling.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081929-717C-4E8D-BAED-7704549949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7829461"/>
              </p:ext>
            </p:extLst>
          </p:nvPr>
        </p:nvGraphicFramePr>
        <p:xfrm>
          <a:off x="365699" y="1397553"/>
          <a:ext cx="9541301" cy="3640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F80FA3B3-6D18-4E6A-B896-5F6AD5697222}"/>
              </a:ext>
            </a:extLst>
          </p:cNvPr>
          <p:cNvGrpSpPr/>
          <p:nvPr/>
        </p:nvGrpSpPr>
        <p:grpSpPr>
          <a:xfrm>
            <a:off x="6554102" y="1430891"/>
            <a:ext cx="2069392" cy="531838"/>
            <a:chOff x="0" y="0"/>
            <a:chExt cx="1831261" cy="984624"/>
          </a:xfrm>
          <a:solidFill>
            <a:schemeClr val="bg2">
              <a:lumMod val="90000"/>
            </a:schemeClr>
          </a:solidFill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18EADA84-FFF4-4D10-BFE4-7CF0A936A41A}"/>
                </a:ext>
              </a:extLst>
            </p:cNvPr>
            <p:cNvSpPr/>
            <p:nvPr/>
          </p:nvSpPr>
          <p:spPr>
            <a:xfrm>
              <a:off x="0" y="0"/>
              <a:ext cx="1831261" cy="984624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rrow: Chevron 4">
              <a:extLst>
                <a:ext uri="{FF2B5EF4-FFF2-40B4-BE49-F238E27FC236}">
                  <a16:creationId xmlns:a16="http://schemas.microsoft.com/office/drawing/2014/main" id="{97519333-5A04-4538-B9F8-AA11DC621E8A}"/>
                </a:ext>
              </a:extLst>
            </p:cNvPr>
            <p:cNvSpPr txBox="1"/>
            <p:nvPr/>
          </p:nvSpPr>
          <p:spPr>
            <a:xfrm>
              <a:off x="272033" y="47204"/>
              <a:ext cx="1323494" cy="9374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min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 TCFU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EFD560-BC3F-4D4A-85DC-A5B284E7472F}"/>
              </a:ext>
            </a:extLst>
          </p:cNvPr>
          <p:cNvGrpSpPr/>
          <p:nvPr/>
        </p:nvGrpSpPr>
        <p:grpSpPr>
          <a:xfrm>
            <a:off x="9338076" y="1428506"/>
            <a:ext cx="1831261" cy="536608"/>
            <a:chOff x="0" y="0"/>
            <a:chExt cx="1831261" cy="984624"/>
          </a:xfrm>
          <a:solidFill>
            <a:schemeClr val="accent2">
              <a:lumMod val="75000"/>
            </a:schemeClr>
          </a:solidFill>
        </p:grpSpPr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20B7822F-84DD-4F8B-A790-047401514D8A}"/>
                </a:ext>
              </a:extLst>
            </p:cNvPr>
            <p:cNvSpPr/>
            <p:nvPr/>
          </p:nvSpPr>
          <p:spPr>
            <a:xfrm>
              <a:off x="0" y="0"/>
              <a:ext cx="1831261" cy="984624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Chevron 4">
              <a:extLst>
                <a:ext uri="{FF2B5EF4-FFF2-40B4-BE49-F238E27FC236}">
                  <a16:creationId xmlns:a16="http://schemas.microsoft.com/office/drawing/2014/main" id="{AD4396E1-9E8E-41EF-8CE3-4A4CE2CECE34}"/>
                </a:ext>
              </a:extLst>
            </p:cNvPr>
            <p:cNvSpPr txBox="1"/>
            <p:nvPr/>
          </p:nvSpPr>
          <p:spPr>
            <a:xfrm>
              <a:off x="551504" y="96463"/>
              <a:ext cx="833791" cy="82204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180 min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 CFU 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2E114D-371E-4DDC-BC0E-A525A03434E2}"/>
              </a:ext>
            </a:extLst>
          </p:cNvPr>
          <p:cNvCxnSpPr>
            <a:cxnSpLocks/>
          </p:cNvCxnSpPr>
          <p:nvPr/>
        </p:nvCxnSpPr>
        <p:spPr>
          <a:xfrm>
            <a:off x="5967350" y="862428"/>
            <a:ext cx="11529" cy="3997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6F8D22C4-3674-4553-B91F-C1F318A9F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79785"/>
              </p:ext>
            </p:extLst>
          </p:nvPr>
        </p:nvGraphicFramePr>
        <p:xfrm>
          <a:off x="579537" y="5062336"/>
          <a:ext cx="10589799" cy="14020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749910">
                  <a:extLst>
                    <a:ext uri="{9D8B030D-6E8A-4147-A177-3AD203B41FA5}">
                      <a16:colId xmlns:a16="http://schemas.microsoft.com/office/drawing/2014/main" val="1088444778"/>
                    </a:ext>
                  </a:extLst>
                </a:gridCol>
                <a:gridCol w="3158690">
                  <a:extLst>
                    <a:ext uri="{9D8B030D-6E8A-4147-A177-3AD203B41FA5}">
                      <a16:colId xmlns:a16="http://schemas.microsoft.com/office/drawing/2014/main" val="4227451599"/>
                    </a:ext>
                  </a:extLst>
                </a:gridCol>
                <a:gridCol w="3681199">
                  <a:extLst>
                    <a:ext uri="{9D8B030D-6E8A-4147-A177-3AD203B41FA5}">
                      <a16:colId xmlns:a16="http://schemas.microsoft.com/office/drawing/2014/main" val="187985397"/>
                    </a:ext>
                  </a:extLst>
                </a:gridCol>
              </a:tblGrid>
              <a:tr h="6421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IGBC parameter for Indoor Emission &amp; Microbial Count</a:t>
                      </a:r>
                    </a:p>
                    <a:p>
                      <a:pPr algn="ctr"/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Threshold value  Class A</a:t>
                      </a:r>
                    </a:p>
                    <a:p>
                      <a:pPr algn="ctr"/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Threshold value  Class B</a:t>
                      </a:r>
                    </a:p>
                    <a:p>
                      <a:pPr algn="ctr"/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4588876"/>
                  </a:ext>
                </a:extLst>
              </a:tr>
              <a:tr h="451853"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Microbial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 CFU/m³ </a:t>
                      </a:r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 CFU/m³</a:t>
                      </a:r>
                    </a:p>
                    <a:p>
                      <a:pPr algn="ctr"/>
                      <a:endParaRPr lang="en-IN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952537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BD14BF42-3870-4C8F-9781-94B847840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965" y="2488854"/>
            <a:ext cx="2740588" cy="20554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C8E8B9-CF5C-4CFF-9DDC-BAD89F7A9F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937" y="2470814"/>
            <a:ext cx="2715124" cy="20363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A30F9E-2B69-41E8-A362-9EE62978AE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22"/>
          <a:stretch/>
        </p:blipFill>
        <p:spPr>
          <a:xfrm rot="5400000">
            <a:off x="6236682" y="2483836"/>
            <a:ext cx="2704231" cy="20693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58DF82-315F-4855-9102-BD5570E79E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 r="12409" b="51550"/>
          <a:stretch/>
        </p:blipFill>
        <p:spPr>
          <a:xfrm rot="5400000">
            <a:off x="8913640" y="2590852"/>
            <a:ext cx="2680132" cy="183126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BA458EB-2A20-4A0A-AE59-15D422B7A731}"/>
              </a:ext>
            </a:extLst>
          </p:cNvPr>
          <p:cNvSpPr/>
          <p:nvPr/>
        </p:nvSpPr>
        <p:spPr>
          <a:xfrm>
            <a:off x="1771388" y="923596"/>
            <a:ext cx="2859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Gravimetric Method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54990B-11F9-44CC-90BB-98563EE1CB11}"/>
              </a:ext>
            </a:extLst>
          </p:cNvPr>
          <p:cNvSpPr/>
          <p:nvPr/>
        </p:nvSpPr>
        <p:spPr>
          <a:xfrm>
            <a:off x="7730388" y="919140"/>
            <a:ext cx="2726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Anderson Air Sampler</a:t>
            </a:r>
          </a:p>
        </p:txBody>
      </p:sp>
    </p:spTree>
    <p:extLst>
      <p:ext uri="{BB962C8B-B14F-4D97-AF65-F5344CB8AC3E}">
        <p14:creationId xmlns:p14="http://schemas.microsoft.com/office/powerpoint/2010/main" val="2346197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3E238-34B9-4E2D-84E3-A3309FFC9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276" y="1557233"/>
            <a:ext cx="6734432" cy="4954782"/>
          </a:xfrm>
        </p:spPr>
        <p:txBody>
          <a:bodyPr>
            <a:normAutofit fontScale="92500" lnSpcReduction="20000"/>
          </a:bodyPr>
          <a:lstStyle/>
          <a:p>
            <a:pPr marL="285750" indent="-28575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mixture of Paint thinner, Cleaning Chemicals, Sanitary Deodorizer &amp; Aerosols (Room freshener) were introduced into the air conditioned space, simulating TVOC counts above Toxic Limits.</a:t>
            </a:r>
          </a:p>
          <a:p>
            <a:pPr marL="0" indent="0" algn="just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285750" indent="-28575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Graywolf Sensors were setup for monitoring.</a:t>
            </a:r>
          </a:p>
          <a:p>
            <a:pPr marL="0" indent="0" algn="just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Upon stabilization of TVOC reading, the data logger is started to record the TVOC count and monitor TVOC reduction with the IAQURE system in real time.</a:t>
            </a:r>
          </a:p>
          <a:p>
            <a:pPr marL="285750" indent="-285750"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Logging was stopped when the VOC count reached the permissible count of 500 µgm/m³</a:t>
            </a:r>
          </a:p>
          <a:p>
            <a:pPr marL="285750" indent="-285750"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process was repeated for the same timeframe without the PCO to determine the TVOC reduction and determine the efficacy of the system.</a:t>
            </a: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00F9C-08C7-4F39-80C2-4808E3A8C7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0" t="12870" r="15275" b="6666"/>
          <a:stretch/>
        </p:blipFill>
        <p:spPr>
          <a:xfrm>
            <a:off x="7364627" y="1359521"/>
            <a:ext cx="4270001" cy="49547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9A9E0B-1FE0-47A7-B2A7-1BE1EF153482}"/>
              </a:ext>
            </a:extLst>
          </p:cNvPr>
          <p:cNvSpPr txBox="1">
            <a:spLocks/>
          </p:cNvSpPr>
          <p:nvPr/>
        </p:nvSpPr>
        <p:spPr>
          <a:xfrm>
            <a:off x="1459693" y="600014"/>
            <a:ext cx="8414982" cy="521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-  Efficacy of PCO for VOC Reduction</a:t>
            </a:r>
          </a:p>
        </p:txBody>
      </p:sp>
    </p:spTree>
    <p:extLst>
      <p:ext uri="{BB962C8B-B14F-4D97-AF65-F5344CB8AC3E}">
        <p14:creationId xmlns:p14="http://schemas.microsoft.com/office/powerpoint/2010/main" val="1472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5130" y="6042992"/>
            <a:ext cx="10601740" cy="4108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 Pollution is the second leading cause of death in India</a:t>
            </a:r>
          </a:p>
        </p:txBody>
      </p:sp>
    </p:spTree>
    <p:extLst>
      <p:ext uri="{BB962C8B-B14F-4D97-AF65-F5344CB8AC3E}">
        <p14:creationId xmlns:p14="http://schemas.microsoft.com/office/powerpoint/2010/main" val="2604061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BAF4CAA-BEDB-4A29-A69D-C851AB52FDBC}"/>
              </a:ext>
            </a:extLst>
          </p:cNvPr>
          <p:cNvGraphicFramePr>
            <a:graphicFrameLocks/>
          </p:cNvGraphicFramePr>
          <p:nvPr/>
        </p:nvGraphicFramePr>
        <p:xfrm>
          <a:off x="1280341" y="655320"/>
          <a:ext cx="10302059" cy="5781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5778320-FB63-4D7B-83F4-11E67F92AA67}"/>
              </a:ext>
            </a:extLst>
          </p:cNvPr>
          <p:cNvSpPr/>
          <p:nvPr/>
        </p:nvSpPr>
        <p:spPr>
          <a:xfrm>
            <a:off x="1796716" y="5739313"/>
            <a:ext cx="182520" cy="104024"/>
          </a:xfrm>
          <a:prstGeom prst="rect">
            <a:avLst/>
          </a:prstGeom>
          <a:solidFill>
            <a:srgbClr val="06B824"/>
          </a:solidFill>
          <a:ln>
            <a:solidFill>
              <a:srgbClr val="06B8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80296-AC04-43D5-8835-C8676EF84880}"/>
              </a:ext>
            </a:extLst>
          </p:cNvPr>
          <p:cNvSpPr txBox="1">
            <a:spLocks/>
          </p:cNvSpPr>
          <p:nvPr/>
        </p:nvSpPr>
        <p:spPr>
          <a:xfrm>
            <a:off x="2223879" y="655320"/>
            <a:ext cx="8414982" cy="5219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Methodology -  Efficacy of PCO for VOC Reduction</a:t>
            </a:r>
          </a:p>
        </p:txBody>
      </p:sp>
    </p:spTree>
    <p:extLst>
      <p:ext uri="{BB962C8B-B14F-4D97-AF65-F5344CB8AC3E}">
        <p14:creationId xmlns:p14="http://schemas.microsoft.com/office/powerpoint/2010/main" val="38761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4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169" y="120876"/>
            <a:ext cx="8132106" cy="902212"/>
          </a:xfrm>
        </p:spPr>
        <p:txBody>
          <a:bodyPr>
            <a:normAutofit/>
          </a:bodyPr>
          <a:lstStyle/>
          <a:p>
            <a:pPr algn="ctr"/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IAQURE Installation Base (SP Info City)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492" y="986656"/>
            <a:ext cx="2709561" cy="1147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40" y="5764432"/>
            <a:ext cx="1745948" cy="5462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12" y="2421106"/>
            <a:ext cx="1954145" cy="534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12" y="3513509"/>
            <a:ext cx="2176008" cy="507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12" y="4531509"/>
            <a:ext cx="2808515" cy="738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3970" y="5721093"/>
            <a:ext cx="2351314" cy="6647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0227" y="1129573"/>
            <a:ext cx="2667980" cy="609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3970" y="2118272"/>
            <a:ext cx="2937121" cy="12005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1243" y="3599044"/>
            <a:ext cx="1578282" cy="5748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4719" y="1387975"/>
            <a:ext cx="2021850" cy="4523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9318" y="3316521"/>
            <a:ext cx="2017951" cy="786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82959" y="4508836"/>
            <a:ext cx="1914310" cy="6645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97269" y="5635975"/>
            <a:ext cx="1804572" cy="6114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3777" y="4621622"/>
            <a:ext cx="1810669" cy="438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00444" y="3243065"/>
            <a:ext cx="2170364" cy="11644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9525" y="1094768"/>
            <a:ext cx="2532434" cy="10178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44719" y="2243932"/>
            <a:ext cx="2385691" cy="10144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34162" y="3566754"/>
            <a:ext cx="1879357" cy="639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29763" y="2112581"/>
            <a:ext cx="1871957" cy="12494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01305" y="2371161"/>
            <a:ext cx="1639966" cy="8218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29978" y="4304155"/>
            <a:ext cx="2433219" cy="119325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29763" y="4531509"/>
            <a:ext cx="2098929" cy="6605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34446" y="5620955"/>
            <a:ext cx="2263897" cy="6013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95650" y="5432854"/>
            <a:ext cx="1831520" cy="8266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439" y="986656"/>
            <a:ext cx="1982618" cy="1041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18953"/>
            <a:ext cx="1228088" cy="10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5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31494" y="309490"/>
            <a:ext cx="6139802" cy="7819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 – Live Testing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7" y="1469572"/>
            <a:ext cx="5595614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513" y="1469572"/>
            <a:ext cx="576254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7407808-EB16-471E-9965-4E4853BA7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125163"/>
              </p:ext>
            </p:extLst>
          </p:nvPr>
        </p:nvGraphicFramePr>
        <p:xfrm>
          <a:off x="238539" y="1240605"/>
          <a:ext cx="11754678" cy="5504523"/>
        </p:xfrm>
        <a:graphic>
          <a:graphicData uri="http://schemas.openxmlformats.org/drawingml/2006/table">
            <a:tbl>
              <a:tblPr firstRow="1" bandRow="1"/>
              <a:tblGrid>
                <a:gridCol w="1262901">
                  <a:extLst>
                    <a:ext uri="{9D8B030D-6E8A-4147-A177-3AD203B41FA5}">
                      <a16:colId xmlns:a16="http://schemas.microsoft.com/office/drawing/2014/main" val="922530149"/>
                    </a:ext>
                  </a:extLst>
                </a:gridCol>
                <a:gridCol w="1367239">
                  <a:extLst>
                    <a:ext uri="{9D8B030D-6E8A-4147-A177-3AD203B41FA5}">
                      <a16:colId xmlns:a16="http://schemas.microsoft.com/office/drawing/2014/main" val="1578528395"/>
                    </a:ext>
                  </a:extLst>
                </a:gridCol>
                <a:gridCol w="1356312">
                  <a:extLst>
                    <a:ext uri="{9D8B030D-6E8A-4147-A177-3AD203B41FA5}">
                      <a16:colId xmlns:a16="http://schemas.microsoft.com/office/drawing/2014/main" val="1837920428"/>
                    </a:ext>
                  </a:extLst>
                </a:gridCol>
                <a:gridCol w="1471772">
                  <a:extLst>
                    <a:ext uri="{9D8B030D-6E8A-4147-A177-3AD203B41FA5}">
                      <a16:colId xmlns:a16="http://schemas.microsoft.com/office/drawing/2014/main" val="3008842064"/>
                    </a:ext>
                  </a:extLst>
                </a:gridCol>
                <a:gridCol w="1267086">
                  <a:extLst>
                    <a:ext uri="{9D8B030D-6E8A-4147-A177-3AD203B41FA5}">
                      <a16:colId xmlns:a16="http://schemas.microsoft.com/office/drawing/2014/main" val="317515980"/>
                    </a:ext>
                  </a:extLst>
                </a:gridCol>
                <a:gridCol w="1129453">
                  <a:extLst>
                    <a:ext uri="{9D8B030D-6E8A-4147-A177-3AD203B41FA5}">
                      <a16:colId xmlns:a16="http://schemas.microsoft.com/office/drawing/2014/main" val="2703880217"/>
                    </a:ext>
                  </a:extLst>
                </a:gridCol>
                <a:gridCol w="1435011">
                  <a:extLst>
                    <a:ext uri="{9D8B030D-6E8A-4147-A177-3AD203B41FA5}">
                      <a16:colId xmlns:a16="http://schemas.microsoft.com/office/drawing/2014/main" val="4198967470"/>
                    </a:ext>
                  </a:extLst>
                </a:gridCol>
                <a:gridCol w="1460976">
                  <a:extLst>
                    <a:ext uri="{9D8B030D-6E8A-4147-A177-3AD203B41FA5}">
                      <a16:colId xmlns:a16="http://schemas.microsoft.com/office/drawing/2014/main" val="2692272961"/>
                    </a:ext>
                  </a:extLst>
                </a:gridCol>
                <a:gridCol w="1003928">
                  <a:extLst>
                    <a:ext uri="{9D8B030D-6E8A-4147-A177-3AD203B41FA5}">
                      <a16:colId xmlns:a16="http://schemas.microsoft.com/office/drawing/2014/main" val="2614646215"/>
                    </a:ext>
                  </a:extLst>
                </a:gridCol>
              </a:tblGrid>
              <a:tr h="900700">
                <a:tc gridSpan="9"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Benchmark  with IGBC –  Healthy Building Standards for Micro-organism and TVOC control. 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25260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Customer</a:t>
                      </a:r>
                    </a:p>
                    <a:p>
                      <a:pPr algn="ctr" rtl="0" fontAlgn="t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dirty="0"/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Microbial Count (CFU)</a:t>
                      </a:r>
                    </a:p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Sample Surface Area 25 Sq. cm²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Microbial Count  </a:t>
                      </a:r>
                    </a:p>
                    <a:p>
                      <a:pPr 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(CFU/m³)</a:t>
                      </a:r>
                    </a:p>
                    <a:p>
                      <a:pPr 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Air Sampling</a:t>
                      </a:r>
                      <a:endParaRPr lang="en-IN" dirty="0"/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TVOC (µg/m³)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786078"/>
                  </a:ext>
                </a:extLst>
              </a:tr>
              <a:tr h="106221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 Installation</a:t>
                      </a:r>
                    </a:p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 2017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Installation Dec 2017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Installation Mar 2018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Installation Mar 2018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IGBC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</a:p>
                    <a:p>
                      <a:pPr algn="ctr" rtl="0" fontAlgn="ctr"/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Installation Dec 2017</a:t>
                      </a:r>
                    </a:p>
                    <a:p>
                      <a:pPr algn="ctr" rtl="0" fontAlgn="ctr"/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 Installation Mar 2018</a:t>
                      </a:r>
                    </a:p>
                    <a:p>
                      <a:pPr algn="ctr" rtl="0" fontAlgn="ctr"/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IGBC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</a:p>
                    <a:p>
                      <a:pPr algn="ctr" rtl="0" fontAlgn="ctr"/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676005"/>
                  </a:ext>
                </a:extLst>
              </a:tr>
              <a:tr h="319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Customer 1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1000++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122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841323"/>
                  </a:ext>
                </a:extLst>
              </a:tr>
              <a:tr h="319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Customer 2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1000++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157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946839"/>
                  </a:ext>
                </a:extLst>
              </a:tr>
              <a:tr h="319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Customer 3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1000++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125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359344"/>
                  </a:ext>
                </a:extLst>
              </a:tr>
              <a:tr h="319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Customer 4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1000++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147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680161"/>
                  </a:ext>
                </a:extLst>
              </a:tr>
              <a:tr h="319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Customer 5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1000++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140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82" marR="6882" marT="6882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021414"/>
                  </a:ext>
                </a:extLst>
              </a:tr>
              <a:tr h="1113769">
                <a:tc gridSpan="9">
                  <a:txBody>
                    <a:bodyPr/>
                    <a:lstStyle/>
                    <a:p>
                      <a:pPr algn="l" rtl="0" fontAlgn="ctr"/>
                      <a:r>
                        <a:rPr lang="en-IN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IGBC Threshold values for Microbial Count &amp; VOC : 50 CFU/m³  &amp; 500 µg/m³ for “ Class A “ 150 CFU/m³ &amp; 650 µg/m³ for “ Class B” respectively , as per IGBC standard .</a:t>
                      </a:r>
                    </a:p>
                  </a:txBody>
                  <a:tcPr marL="6882" marR="6882" marT="6882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3736230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D0EA6F9-4EAE-4B66-B08C-06AEA36B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2" y="62869"/>
            <a:ext cx="1421661" cy="114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E6EA71D-9775-44D8-9B7C-6921F71487C7}"/>
              </a:ext>
            </a:extLst>
          </p:cNvPr>
          <p:cNvSpPr txBox="1">
            <a:spLocks/>
          </p:cNvSpPr>
          <p:nvPr/>
        </p:nvSpPr>
        <p:spPr>
          <a:xfrm>
            <a:off x="3601557" y="304549"/>
            <a:ext cx="7282218" cy="6445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 – Live Testing</a:t>
            </a:r>
          </a:p>
        </p:txBody>
      </p:sp>
    </p:spTree>
    <p:extLst>
      <p:ext uri="{BB962C8B-B14F-4D97-AF65-F5344CB8AC3E}">
        <p14:creationId xmlns:p14="http://schemas.microsoft.com/office/powerpoint/2010/main" val="2112581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8710" y="85547"/>
            <a:ext cx="7071361" cy="676465"/>
          </a:xfrm>
        </p:spPr>
        <p:txBody>
          <a:bodyPr>
            <a:norm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IAQURE Advantage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8058" y="1498960"/>
            <a:ext cx="9144000" cy="441851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4014379" y="1054660"/>
            <a:ext cx="6609806" cy="6870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Certified by CII – Green Products &amp; Services Council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23086" y="2979239"/>
            <a:ext cx="6609806" cy="5525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Productivity &amp; Lower Absenteeism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23086" y="3843923"/>
            <a:ext cx="6609806" cy="64679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Heat Transfer – Power Savings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14378" y="4769280"/>
            <a:ext cx="6609806" cy="6930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I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 Coil Life – Lower Maintenance Costs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53" y="2592368"/>
            <a:ext cx="1223641" cy="1149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418" y="3712206"/>
            <a:ext cx="1255668" cy="8871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204" y="4771497"/>
            <a:ext cx="824708" cy="690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595" y="941826"/>
            <a:ext cx="875317" cy="903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964"/>
            <a:ext cx="1383912" cy="11644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AA5D4D2-DD3E-43DF-8A11-57268EA3A650}"/>
              </a:ext>
            </a:extLst>
          </p:cNvPr>
          <p:cNvSpPr/>
          <p:nvPr/>
        </p:nvSpPr>
        <p:spPr>
          <a:xfrm>
            <a:off x="4014378" y="2054120"/>
            <a:ext cx="6609806" cy="5956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 Certified UVGI System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89F58C-181A-413D-B2FD-29B0AFF2C1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24" y="1944410"/>
            <a:ext cx="904888" cy="904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FA0BB2-C8BC-4A3C-9AEA-2F4B32868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3379" y="5528604"/>
            <a:ext cx="1617784" cy="9460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691406F-9289-4D43-9990-D05813D4EBA6}"/>
              </a:ext>
            </a:extLst>
          </p:cNvPr>
          <p:cNvSpPr/>
          <p:nvPr/>
        </p:nvSpPr>
        <p:spPr>
          <a:xfrm>
            <a:off x="3984900" y="5740853"/>
            <a:ext cx="6639284" cy="6209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Class Indoor Air Quality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42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6" grpId="0" animBg="1"/>
      <p:bldP spid="17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957" y="4384270"/>
            <a:ext cx="9409043" cy="719022"/>
          </a:xfrm>
        </p:spPr>
        <p:txBody>
          <a:bodyPr>
            <a:normAutofit/>
          </a:bodyPr>
          <a:lstStyle/>
          <a:p>
            <a:r>
              <a:rPr lang="en-I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45397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IN" b="1" dirty="0">
              <a:solidFill>
                <a:srgbClr val="FF0000"/>
              </a:solidFill>
            </a:endParaRPr>
          </a:p>
          <a:p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56" y="1457739"/>
            <a:ext cx="3538746" cy="2968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51" y="5273453"/>
            <a:ext cx="1402897" cy="1411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848" y="5595125"/>
            <a:ext cx="1428750" cy="9753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464D29-63A7-4D88-A36D-4EBCCA6457E5}"/>
              </a:ext>
            </a:extLst>
          </p:cNvPr>
          <p:cNvSpPr txBox="1"/>
          <p:nvPr/>
        </p:nvSpPr>
        <p:spPr>
          <a:xfrm>
            <a:off x="7903419" y="5786386"/>
            <a:ext cx="3858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seanmenezes@sterlingwilson.com</a:t>
            </a:r>
            <a:endParaRPr lang="en-I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Cell: +91 98922 88888</a:t>
            </a:r>
          </a:p>
        </p:txBody>
      </p:sp>
    </p:spTree>
    <p:extLst>
      <p:ext uri="{BB962C8B-B14F-4D97-AF65-F5344CB8AC3E}">
        <p14:creationId xmlns:p14="http://schemas.microsoft.com/office/powerpoint/2010/main" val="2754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946F5-6D68-4C0D-8EF6-254FC2E58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81" y="294787"/>
            <a:ext cx="10515600" cy="633681"/>
          </a:xfrm>
        </p:spPr>
        <p:txBody>
          <a:bodyPr>
            <a:normAutofit/>
          </a:bodyPr>
          <a:lstStyle/>
          <a:p>
            <a:pPr algn="ctr"/>
            <a:r>
              <a:rPr lang="en-IN" sz="2400" b="1" dirty="0"/>
              <a:t>IGBC Healthy Building Rating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C92CB7B-A9FB-4A3D-B181-90955E7AD100}"/>
              </a:ext>
            </a:extLst>
          </p:cNvPr>
          <p:cNvGraphicFramePr/>
          <p:nvPr>
            <p:extLst/>
          </p:nvPr>
        </p:nvGraphicFramePr>
        <p:xfrm>
          <a:off x="-331373" y="928468"/>
          <a:ext cx="7548099" cy="5598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EC021D-CDE6-4745-B08D-BD40BAD72C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82153" y="1111348"/>
          <a:ext cx="5233181" cy="230110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550572">
                  <a:extLst>
                    <a:ext uri="{9D8B030D-6E8A-4147-A177-3AD203B41FA5}">
                      <a16:colId xmlns:a16="http://schemas.microsoft.com/office/drawing/2014/main" val="2343175357"/>
                    </a:ext>
                  </a:extLst>
                </a:gridCol>
                <a:gridCol w="1386570">
                  <a:extLst>
                    <a:ext uri="{9D8B030D-6E8A-4147-A177-3AD203B41FA5}">
                      <a16:colId xmlns:a16="http://schemas.microsoft.com/office/drawing/2014/main" val="1786630824"/>
                    </a:ext>
                  </a:extLst>
                </a:gridCol>
                <a:gridCol w="2296039">
                  <a:extLst>
                    <a:ext uri="{9D8B030D-6E8A-4147-A177-3AD203B41FA5}">
                      <a16:colId xmlns:a16="http://schemas.microsoft.com/office/drawing/2014/main" val="4087804972"/>
                    </a:ext>
                  </a:extLst>
                </a:gridCol>
              </a:tblGrid>
              <a:tr h="337406">
                <a:tc>
                  <a:txBody>
                    <a:bodyPr/>
                    <a:lstStyle/>
                    <a:p>
                      <a:r>
                        <a:rPr lang="en-IN" dirty="0"/>
                        <a:t>Certified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Credits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Recognition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591742"/>
                  </a:ext>
                </a:extLst>
              </a:tr>
              <a:tr h="337406">
                <a:tc>
                  <a:txBody>
                    <a:bodyPr/>
                    <a:lstStyle/>
                    <a:p>
                      <a:r>
                        <a:rPr lang="en-IN" dirty="0"/>
                        <a:t>Certified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50 – 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Best Practices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172429"/>
                  </a:ext>
                </a:extLst>
              </a:tr>
              <a:tr h="590460">
                <a:tc>
                  <a:txBody>
                    <a:bodyPr/>
                    <a:lstStyle/>
                    <a:p>
                      <a:r>
                        <a:rPr lang="en-IN" dirty="0"/>
                        <a:t>Silver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60 – 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Outstanding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044480"/>
                  </a:ext>
                </a:extLst>
              </a:tr>
              <a:tr h="337406">
                <a:tc>
                  <a:txBody>
                    <a:bodyPr/>
                    <a:lstStyle/>
                    <a:p>
                      <a:r>
                        <a:rPr lang="en-IN" dirty="0"/>
                        <a:t>Gold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70 – 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National Excellence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309356"/>
                  </a:ext>
                </a:extLst>
              </a:tr>
              <a:tr h="563746">
                <a:tc>
                  <a:txBody>
                    <a:bodyPr/>
                    <a:lstStyle/>
                    <a:p>
                      <a:r>
                        <a:rPr lang="en-IN" dirty="0"/>
                        <a:t>Platinum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80 –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Global Leadership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95804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C0DC45-B43F-4DF3-85E8-F2E1880FE8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82152" y="4134407"/>
          <a:ext cx="5233181" cy="239300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68964">
                  <a:extLst>
                    <a:ext uri="{9D8B030D-6E8A-4147-A177-3AD203B41FA5}">
                      <a16:colId xmlns:a16="http://schemas.microsoft.com/office/drawing/2014/main" val="194090113"/>
                    </a:ext>
                  </a:extLst>
                </a:gridCol>
                <a:gridCol w="2347718">
                  <a:extLst>
                    <a:ext uri="{9D8B030D-6E8A-4147-A177-3AD203B41FA5}">
                      <a16:colId xmlns:a16="http://schemas.microsoft.com/office/drawing/2014/main" val="2689336296"/>
                    </a:ext>
                  </a:extLst>
                </a:gridCol>
                <a:gridCol w="1416499">
                  <a:extLst>
                    <a:ext uri="{9D8B030D-6E8A-4147-A177-3AD203B41FA5}">
                      <a16:colId xmlns:a16="http://schemas.microsoft.com/office/drawing/2014/main" val="1593078148"/>
                    </a:ext>
                  </a:extLst>
                </a:gridCol>
              </a:tblGrid>
              <a:tr h="370908">
                <a:tc>
                  <a:txBody>
                    <a:bodyPr/>
                    <a:lstStyle/>
                    <a:p>
                      <a:r>
                        <a:rPr lang="en-IN" dirty="0"/>
                        <a:t>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160931"/>
                  </a:ext>
                </a:extLst>
              </a:tr>
              <a:tr h="640198">
                <a:tc>
                  <a:txBody>
                    <a:bodyPr/>
                    <a:lstStyle/>
                    <a:p>
                      <a:r>
                        <a:rPr lang="en-IN" dirty="0"/>
                        <a:t>IAQ Credit -1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Monitor Indoor Air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597150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r>
                        <a:rPr lang="en-IN" dirty="0"/>
                        <a:t>IAQ Credit 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Reduce Indoor 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46344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r>
                        <a:rPr lang="en-IN" dirty="0"/>
                        <a:t>ID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Innovation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25476"/>
                  </a:ext>
                </a:extLst>
              </a:tr>
              <a:tr h="370908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6975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550D4D9-CA38-4B77-BC1D-7012603A7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685"/>
            <a:ext cx="1383912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83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EB4F-8289-4931-BAEA-85FFF720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84" y="160638"/>
            <a:ext cx="10890016" cy="767830"/>
          </a:xfrm>
        </p:spPr>
        <p:txBody>
          <a:bodyPr>
            <a:normAutofit/>
          </a:bodyPr>
          <a:lstStyle/>
          <a:p>
            <a:pPr algn="ctr"/>
            <a:r>
              <a:rPr lang="en-IN" sz="2400" b="1" dirty="0"/>
              <a:t>IGBC Healthy Building Standards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082A70-1A0E-43CC-9C17-B4AF493DEA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199" y="928468"/>
          <a:ext cx="10725445" cy="4084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96993">
                  <a:extLst>
                    <a:ext uri="{9D8B030D-6E8A-4147-A177-3AD203B41FA5}">
                      <a16:colId xmlns:a16="http://schemas.microsoft.com/office/drawing/2014/main" val="4160971748"/>
                    </a:ext>
                  </a:extLst>
                </a:gridCol>
                <a:gridCol w="2004832">
                  <a:extLst>
                    <a:ext uri="{9D8B030D-6E8A-4147-A177-3AD203B41FA5}">
                      <a16:colId xmlns:a16="http://schemas.microsoft.com/office/drawing/2014/main" val="2621774326"/>
                    </a:ext>
                  </a:extLst>
                </a:gridCol>
                <a:gridCol w="2116213">
                  <a:extLst>
                    <a:ext uri="{9D8B030D-6E8A-4147-A177-3AD203B41FA5}">
                      <a16:colId xmlns:a16="http://schemas.microsoft.com/office/drawing/2014/main" val="3093383982"/>
                    </a:ext>
                  </a:extLst>
                </a:gridCol>
                <a:gridCol w="2153340">
                  <a:extLst>
                    <a:ext uri="{9D8B030D-6E8A-4147-A177-3AD203B41FA5}">
                      <a16:colId xmlns:a16="http://schemas.microsoft.com/office/drawing/2014/main" val="428784001"/>
                    </a:ext>
                  </a:extLst>
                </a:gridCol>
                <a:gridCol w="2754067">
                  <a:extLst>
                    <a:ext uri="{9D8B030D-6E8A-4147-A177-3AD203B41FA5}">
                      <a16:colId xmlns:a16="http://schemas.microsoft.com/office/drawing/2014/main" val="2724607297"/>
                    </a:ext>
                  </a:extLst>
                </a:gridCol>
              </a:tblGrid>
              <a:tr h="480716">
                <a:tc>
                  <a:txBody>
                    <a:bodyPr/>
                    <a:lstStyle/>
                    <a:p>
                      <a:r>
                        <a:rPr lang="en-IN" sz="1600" dirty="0"/>
                        <a:t>Parameter for Monitoring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IN" sz="1600" dirty="0"/>
                        <a:t>Threshold values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Frequency of Monitoring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622315"/>
                  </a:ext>
                </a:extLst>
              </a:tr>
              <a:tr h="278309">
                <a:tc>
                  <a:txBody>
                    <a:bodyPr/>
                    <a:lstStyle/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Class 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Class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Class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53287"/>
                  </a:ext>
                </a:extLst>
              </a:tr>
              <a:tr h="394735">
                <a:tc>
                  <a:txBody>
                    <a:bodyPr/>
                    <a:lstStyle/>
                    <a:p>
                      <a:r>
                        <a:rPr lang="en-IN" sz="1600" dirty="0"/>
                        <a:t>CO₂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Max 350 ppm above ambient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Max 440 ppm above ambient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Max 530 ppm above ambient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endParaRPr lang="en-IN" sz="1600" dirty="0"/>
                    </a:p>
                    <a:p>
                      <a:pPr algn="ctr"/>
                      <a:endParaRPr lang="en-IN" sz="1600" dirty="0"/>
                    </a:p>
                    <a:p>
                      <a:pPr algn="ctr"/>
                      <a:r>
                        <a:rPr lang="en-IN" sz="1600" dirty="0"/>
                        <a:t>Daily Monitoring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842633"/>
                  </a:ext>
                </a:extLst>
              </a:tr>
              <a:tr h="278309">
                <a:tc>
                  <a:txBody>
                    <a:bodyPr/>
                    <a:lstStyle/>
                    <a:p>
                      <a:r>
                        <a:rPr lang="en-IN" sz="1600" dirty="0"/>
                        <a:t>PM 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600" dirty="0"/>
                        <a:t>&lt; 15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20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25 µg/m³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467716"/>
                  </a:ext>
                </a:extLst>
              </a:tr>
              <a:tr h="278309">
                <a:tc>
                  <a:txBody>
                    <a:bodyPr/>
                    <a:lstStyle/>
                    <a:p>
                      <a:r>
                        <a:rPr lang="en-IN" sz="1600" dirty="0"/>
                        <a:t>PM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50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75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100 µg/m³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787509"/>
                  </a:ext>
                </a:extLst>
              </a:tr>
              <a:tr h="278309">
                <a:tc>
                  <a:txBody>
                    <a:bodyPr/>
                    <a:lstStyle/>
                    <a:p>
                      <a:r>
                        <a:rPr lang="en-IN" sz="1600" dirty="0"/>
                        <a:t>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2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6 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9 ppm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819434"/>
                  </a:ext>
                </a:extLst>
              </a:tr>
              <a:tr h="278309">
                <a:tc>
                  <a:txBody>
                    <a:bodyPr/>
                    <a:lstStyle/>
                    <a:p>
                      <a:r>
                        <a:rPr lang="en-IN" sz="1600" dirty="0"/>
                        <a:t>O₃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50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75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100 µg/m³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057443"/>
                  </a:ext>
                </a:extLst>
              </a:tr>
              <a:tr h="278309">
                <a:tc>
                  <a:txBody>
                    <a:bodyPr/>
                    <a:lstStyle/>
                    <a:p>
                      <a:r>
                        <a:rPr lang="en-IN" sz="1600" dirty="0"/>
                        <a:t>TVOC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500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650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800 µg/m³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IN" sz="1600" dirty="0"/>
                    </a:p>
                    <a:p>
                      <a:pPr algn="ctr"/>
                      <a:r>
                        <a:rPr lang="en-IN" sz="1600" dirty="0"/>
                        <a:t>Quarterly Monitoring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88049"/>
                  </a:ext>
                </a:extLst>
              </a:tr>
              <a:tr h="278309">
                <a:tc>
                  <a:txBody>
                    <a:bodyPr/>
                    <a:lstStyle/>
                    <a:p>
                      <a:r>
                        <a:rPr lang="en-IN" sz="1600" dirty="0"/>
                        <a:t>SO₂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40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80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257754"/>
                  </a:ext>
                </a:extLst>
              </a:tr>
              <a:tr h="278309">
                <a:tc>
                  <a:txBody>
                    <a:bodyPr/>
                    <a:lstStyle/>
                    <a:p>
                      <a:r>
                        <a:rPr lang="en-IN" sz="1600" dirty="0"/>
                        <a:t>NO₂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40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&lt; 80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5457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7BB071-0F2E-48E0-8E90-EFEFD951D5A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5235394"/>
          <a:ext cx="10725444" cy="15646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681361">
                  <a:extLst>
                    <a:ext uri="{9D8B030D-6E8A-4147-A177-3AD203B41FA5}">
                      <a16:colId xmlns:a16="http://schemas.microsoft.com/office/drawing/2014/main" val="3127835440"/>
                    </a:ext>
                  </a:extLst>
                </a:gridCol>
                <a:gridCol w="2681361">
                  <a:extLst>
                    <a:ext uri="{9D8B030D-6E8A-4147-A177-3AD203B41FA5}">
                      <a16:colId xmlns:a16="http://schemas.microsoft.com/office/drawing/2014/main" val="3829962223"/>
                    </a:ext>
                  </a:extLst>
                </a:gridCol>
                <a:gridCol w="2681361">
                  <a:extLst>
                    <a:ext uri="{9D8B030D-6E8A-4147-A177-3AD203B41FA5}">
                      <a16:colId xmlns:a16="http://schemas.microsoft.com/office/drawing/2014/main" val="938159727"/>
                    </a:ext>
                  </a:extLst>
                </a:gridCol>
                <a:gridCol w="2681361">
                  <a:extLst>
                    <a:ext uri="{9D8B030D-6E8A-4147-A177-3AD203B41FA5}">
                      <a16:colId xmlns:a16="http://schemas.microsoft.com/office/drawing/2014/main" val="4202228273"/>
                    </a:ext>
                  </a:extLst>
                </a:gridCol>
              </a:tblGrid>
              <a:tr h="1505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Parameter for Indoor Emission &amp; Microbial Count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Threshold value  Class A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Threshold value  Class B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Frequency of Monitoring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958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600" dirty="0"/>
                        <a:t>CH₂O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 40 µg/m³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&lt; 100 µg/m³</a:t>
                      </a:r>
                      <a:endParaRPr lang="en-IN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dirty="0"/>
                        <a:t>Quarterly Monitoring</a:t>
                      </a:r>
                    </a:p>
                    <a:p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020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600" dirty="0"/>
                        <a:t>Total Microbial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 CFU/m³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150 CFU/m³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69871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D8B0780-61BE-489D-B357-16528558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102497" cy="9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64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5130" y="6042992"/>
            <a:ext cx="10601740" cy="4108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 is home to 10 of the 20 most polluted cities in the world</a:t>
            </a:r>
          </a:p>
        </p:txBody>
      </p:sp>
    </p:spTree>
    <p:extLst>
      <p:ext uri="{BB962C8B-B14F-4D97-AF65-F5344CB8AC3E}">
        <p14:creationId xmlns:p14="http://schemas.microsoft.com/office/powerpoint/2010/main" val="3979529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6604" y="6096001"/>
            <a:ext cx="11415066" cy="41081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 show that Indoor Air Pollution is 2 – 5 times worse that Outdoor Air Pollution</a:t>
            </a:r>
          </a:p>
        </p:txBody>
      </p:sp>
    </p:spTree>
    <p:extLst>
      <p:ext uri="{BB962C8B-B14F-4D97-AF65-F5344CB8AC3E}">
        <p14:creationId xmlns:p14="http://schemas.microsoft.com/office/powerpoint/2010/main" val="5738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2967" y="341194"/>
            <a:ext cx="7071361" cy="545071"/>
          </a:xfrm>
        </p:spPr>
        <p:txBody>
          <a:bodyPr>
            <a:norm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is IAQ ???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1408744"/>
            <a:ext cx="8534400" cy="4418513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physical, chemical, and biological properties of air within and around buildings that can affect the comfort or health of the occupants.</a:t>
            </a:r>
          </a:p>
          <a:p>
            <a:pPr algn="l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people benchmark IAQ w.r.t. temperature, humidity &amp; fresh air.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Indoor Air can be contaminated by VOC’s, Microbial organisms &amp; Airborne Pathogens (TB, H1N1, SARS) that can adversely affect the health of people.</a:t>
            </a:r>
          </a:p>
          <a:p>
            <a:pPr algn="l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Poor IAQ can cause “SBS” where individuals report symptoms such as headaches,  fatigue, drowsiness, and eye, nose, and throat irritation resulting in a loss of productivity.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099" r="34398"/>
          <a:stretch/>
        </p:blipFill>
        <p:spPr>
          <a:xfrm>
            <a:off x="9921483" y="1718117"/>
            <a:ext cx="1508517" cy="1133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6314"/>
          <a:stretch/>
        </p:blipFill>
        <p:spPr>
          <a:xfrm>
            <a:off x="9876999" y="5233628"/>
            <a:ext cx="1685051" cy="1133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7608"/>
          <a:stretch/>
        </p:blipFill>
        <p:spPr>
          <a:xfrm>
            <a:off x="9876999" y="3473616"/>
            <a:ext cx="1773321" cy="11334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13016" y="1348342"/>
            <a:ext cx="1525450" cy="40131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Fatigue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21483" y="3060883"/>
            <a:ext cx="1525451" cy="444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Respiratory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21483" y="4816242"/>
            <a:ext cx="1525451" cy="44031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Absenteeism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38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445" y="168812"/>
            <a:ext cx="7946572" cy="632387"/>
          </a:xfrm>
        </p:spPr>
        <p:txBody>
          <a:bodyPr>
            <a:norm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Health Conscious ???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 flipV="1">
            <a:off x="10504205" y="6077496"/>
            <a:ext cx="1501528" cy="387399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083" y="1319349"/>
            <a:ext cx="2147082" cy="1528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083" y="3040338"/>
            <a:ext cx="2143125" cy="15614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6483" y="1658983"/>
            <a:ext cx="6609806" cy="8490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Solid Consumption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6483" y="1658983"/>
            <a:ext cx="6609806" cy="8490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Consumption = 1Kg/Day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14379" y="3365853"/>
            <a:ext cx="6609806" cy="8490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Consumption = 3Ltrs/Day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6483" y="5103549"/>
            <a:ext cx="6609806" cy="8687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Consumption = 11000 </a:t>
            </a:r>
            <a:r>
              <a:rPr lang="en-I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Ltrs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/Day </a:t>
            </a:r>
          </a:p>
          <a:p>
            <a:pPr algn="ctr"/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(7-8 </a:t>
            </a:r>
            <a:r>
              <a:rPr lang="en-I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ltr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60min X 24hrs)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55" y="4794393"/>
            <a:ext cx="2264228" cy="1670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1271455" y="4794393"/>
            <a:ext cx="2234150" cy="15781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85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2424" y="350557"/>
            <a:ext cx="7071361" cy="426719"/>
          </a:xfrm>
        </p:spPr>
        <p:txBody>
          <a:bodyPr>
            <a:normAutofit fontScale="90000"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know what </a:t>
            </a:r>
            <a:r>
              <a:rPr lang="en-I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you’re</a:t>
            </a: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breathing 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7064" y="1018904"/>
            <a:ext cx="9144000" cy="495082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007" y="1081222"/>
            <a:ext cx="1525233" cy="107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198" y="1081222"/>
            <a:ext cx="1644288" cy="1074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325" y="1094285"/>
            <a:ext cx="1715721" cy="1061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1951" y="1094285"/>
            <a:ext cx="1828931" cy="10610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942" y="2693937"/>
            <a:ext cx="1539758" cy="1055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8132" y="2693937"/>
            <a:ext cx="1659947" cy="10201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1260" y="2693937"/>
            <a:ext cx="1745250" cy="1055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8886" y="2703737"/>
            <a:ext cx="1846347" cy="10453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3798" y="4227053"/>
            <a:ext cx="1937084" cy="11417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5493" y="4227054"/>
            <a:ext cx="1805224" cy="11417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6308" y="4227054"/>
            <a:ext cx="1716989" cy="11417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2075" y="4287607"/>
            <a:ext cx="1592669" cy="10812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31520" y="1319346"/>
            <a:ext cx="1567544" cy="5094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1520" y="2903558"/>
            <a:ext cx="1633300" cy="5094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MOLD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537064" y="966652"/>
            <a:ext cx="9144000" cy="4950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/>
          </a:p>
        </p:txBody>
      </p:sp>
      <p:sp>
        <p:nvSpPr>
          <p:cNvPr id="20" name="Rectangle 19"/>
          <p:cNvSpPr/>
          <p:nvPr/>
        </p:nvSpPr>
        <p:spPr>
          <a:xfrm>
            <a:off x="731520" y="4451771"/>
            <a:ext cx="1679069" cy="5094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12983" y="5685839"/>
            <a:ext cx="1718404" cy="8710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13798" y="5685839"/>
            <a:ext cx="1937084" cy="84473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31520" y="5784316"/>
            <a:ext cx="1679069" cy="6365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VOC’s &amp; PARTICULATES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27832" y="5685839"/>
            <a:ext cx="1579125" cy="8710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24200" y="5685839"/>
            <a:ext cx="1741186" cy="871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08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60" y="1065053"/>
            <a:ext cx="10153456" cy="5792947"/>
          </a:xfrm>
          <a:prstGeom prst="rect">
            <a:avLst/>
          </a:prstGeom>
        </p:spPr>
      </p:pic>
      <p:pic>
        <p:nvPicPr>
          <p:cNvPr id="107" name="Picture 16" descr="Image result for animated bacteria virus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69" y="1789879"/>
            <a:ext cx="3184147" cy="93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124" y="244174"/>
            <a:ext cx="7071361" cy="515315"/>
          </a:xfrm>
        </p:spPr>
        <p:txBody>
          <a:bodyPr>
            <a:normAutofit/>
          </a:bodyPr>
          <a:lstStyle/>
          <a:p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IAQ in an Office Building.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27119" y="1420109"/>
            <a:ext cx="1368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Outdoor Pollution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118763" y="1790070"/>
            <a:ext cx="1499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Micro-organisms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24681" y="4513105"/>
            <a:ext cx="1368000" cy="54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Mold &amp; Bacteria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707653" y="2125099"/>
            <a:ext cx="56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/>
              <a:t>mold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50837" y="3307530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</a:p>
        </p:txBody>
      </p:sp>
      <p:sp>
        <p:nvSpPr>
          <p:cNvPr id="79" name="Rectangle 78"/>
          <p:cNvSpPr/>
          <p:nvPr/>
        </p:nvSpPr>
        <p:spPr>
          <a:xfrm>
            <a:off x="234632" y="5580398"/>
            <a:ext cx="1368000" cy="540000"/>
          </a:xfrm>
          <a:prstGeom prst="rect">
            <a:avLst/>
          </a:prstGeom>
          <a:solidFill>
            <a:srgbClr val="82D9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 &amp; Particulates</a:t>
            </a:r>
          </a:p>
        </p:txBody>
      </p:sp>
      <p:pic>
        <p:nvPicPr>
          <p:cNvPr id="8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986" y="1977994"/>
            <a:ext cx="2190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0472461" y="242024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Dust</a:t>
            </a:r>
          </a:p>
        </p:txBody>
      </p:sp>
      <p:sp>
        <p:nvSpPr>
          <p:cNvPr id="91" name="Rectangle 90"/>
          <p:cNvSpPr/>
          <p:nvPr/>
        </p:nvSpPr>
        <p:spPr>
          <a:xfrm>
            <a:off x="224675" y="2447184"/>
            <a:ext cx="1368000" cy="540000"/>
          </a:xfrm>
          <a:prstGeom prst="rect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Occupants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711444" y="3571295"/>
            <a:ext cx="971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Pathogens</a:t>
            </a:r>
          </a:p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</a:t>
            </a:r>
          </a:p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</a:t>
            </a:r>
          </a:p>
        </p:txBody>
      </p:sp>
      <p:sp>
        <p:nvSpPr>
          <p:cNvPr id="97" name="Rectangle 96"/>
          <p:cNvSpPr/>
          <p:nvPr/>
        </p:nvSpPr>
        <p:spPr>
          <a:xfrm>
            <a:off x="224681" y="3423643"/>
            <a:ext cx="1368000" cy="540000"/>
          </a:xfrm>
          <a:prstGeom prst="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VOC’s</a:t>
            </a: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9976" y="1559864"/>
            <a:ext cx="514350" cy="485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69" y="1834835"/>
            <a:ext cx="1426579" cy="1002681"/>
          </a:xfrm>
          <a:prstGeom prst="rect">
            <a:avLst/>
          </a:prstGeom>
        </p:spPr>
      </p:pic>
      <p:pic>
        <p:nvPicPr>
          <p:cNvPr id="55" name="Picture 2" descr=" virus 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44" y="4242129"/>
            <a:ext cx="321382" cy="3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 virus 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800" y="5147100"/>
            <a:ext cx="321382" cy="32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 virus 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436" y="5351752"/>
            <a:ext cx="366407" cy="3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5318" y="3885613"/>
            <a:ext cx="376720" cy="2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518" y="4285806"/>
            <a:ext cx="363891" cy="27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85" y="2155337"/>
            <a:ext cx="714443" cy="3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153" y="3227782"/>
            <a:ext cx="307001" cy="16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932" y="3580023"/>
            <a:ext cx="307001" cy="16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807" y="3155527"/>
            <a:ext cx="307001" cy="16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180" y="2399384"/>
            <a:ext cx="307001" cy="16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81236" y="4260691"/>
            <a:ext cx="376720" cy="2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4" descr="https://media.giphy.com/media/h3R3Qbvokp0u4/giphy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369" y="4885652"/>
            <a:ext cx="1315930" cy="92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4" descr="Image result for animated bacteria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18" y="3131501"/>
            <a:ext cx="504736" cy="39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4" descr="Image result for animated bacteria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284" y="2951233"/>
            <a:ext cx="352496" cy="2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4" descr="Image result for animated bacteria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7286">
            <a:off x="8267522" y="3116501"/>
            <a:ext cx="387483" cy="3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3515" y="1801918"/>
            <a:ext cx="481797" cy="36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Image result for animated bacteria 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7124" y="1814866"/>
            <a:ext cx="270703" cy="106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4" descr="Image result for animated bacteria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363" y="3124220"/>
            <a:ext cx="500907" cy="38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3662624" y="2893497"/>
            <a:ext cx="700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Spores</a:t>
            </a:r>
          </a:p>
        </p:txBody>
      </p:sp>
      <p:pic>
        <p:nvPicPr>
          <p:cNvPr id="92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259" y="2262455"/>
            <a:ext cx="582653" cy="31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8572" y="1882178"/>
            <a:ext cx="481797" cy="36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4" descr="Image result for animated bacteria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14">
            <a:off x="5912777" y="3140753"/>
            <a:ext cx="387483" cy="3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4" descr="Image result for animated bacteria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4462">
            <a:off x="10789723" y="2828025"/>
            <a:ext cx="352496" cy="2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 virus 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050" y="1811663"/>
            <a:ext cx="366407" cy="3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9373" y="4523712"/>
            <a:ext cx="376720" cy="2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4" descr="Image result for animated bacteria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14">
            <a:off x="5262064" y="3719080"/>
            <a:ext cx="387483" cy="3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inting office job graphic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55" y="5465265"/>
            <a:ext cx="601186" cy="69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https://media0.giphy.com/media/l2YOxWj7EddS4AZAQ/200.webp#15-grid1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2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2989" y="2545544"/>
            <a:ext cx="376720" cy="2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TextBox 132"/>
          <p:cNvSpPr txBox="1"/>
          <p:nvPr/>
        </p:nvSpPr>
        <p:spPr>
          <a:xfrm>
            <a:off x="7963755" y="2309685"/>
            <a:ext cx="1579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Outdoor Pollution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145921" y="4644613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Particulates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3946561" y="4436185"/>
            <a:ext cx="50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/>
              <a:t>VOC</a:t>
            </a:r>
          </a:p>
        </p:txBody>
      </p:sp>
      <p:pic>
        <p:nvPicPr>
          <p:cNvPr id="136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988" y="2785690"/>
            <a:ext cx="714443" cy="3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Image result for spraying aerosol animated GIF cartoon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1805" y="4786163"/>
            <a:ext cx="885505" cy="95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12576" y="3436131"/>
            <a:ext cx="376720" cy="2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 descr="http://www.urbana.k12.oh.us/uhs/animations2/people_d_k/janitor/janitor_dusting_mc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58" y="5200617"/>
            <a:ext cx="898715" cy="85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mage result for spraying aerosol animated GIF cartoon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63696" y="2853934"/>
            <a:ext cx="930005" cy="9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376" y="3682547"/>
            <a:ext cx="1225616" cy="82450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90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TextBox 98"/>
          <p:cNvSpPr txBox="1"/>
          <p:nvPr/>
        </p:nvSpPr>
        <p:spPr>
          <a:xfrm>
            <a:off x="9639530" y="3353259"/>
            <a:ext cx="50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1" dirty="0"/>
              <a:t>VOC</a:t>
            </a:r>
          </a:p>
        </p:txBody>
      </p:sp>
      <p:pic>
        <p:nvPicPr>
          <p:cNvPr id="138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772" y="3466126"/>
            <a:ext cx="714443" cy="3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30" descr="animated-office-worker-image-0050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84" y="4607497"/>
            <a:ext cx="582501" cy="83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6" descr="Image result for housekeeping animated GIF cartoon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04" y="4436185"/>
            <a:ext cx="764906" cy="9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Computer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09" y="5429380"/>
            <a:ext cx="948960" cy="84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 descr="Image result for office conference table animated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201" y="4886248"/>
            <a:ext cx="2152401" cy="138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430" y="4857318"/>
            <a:ext cx="499242" cy="27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 virus 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43" y="4607497"/>
            <a:ext cx="382011" cy="38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45" y="4322030"/>
            <a:ext cx="499242" cy="27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4" descr="Image result for animated bacteria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175" y="3463636"/>
            <a:ext cx="504736" cy="39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4" descr="Image result for animated bacteria 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04" y="3659789"/>
            <a:ext cx="504736" cy="39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http://blitzitgroup.com/wp-content/uploads/2015/09/germs-fre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79" y="3927064"/>
            <a:ext cx="714443" cy="3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7937" y="4488352"/>
            <a:ext cx="376720" cy="2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 virus 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38" y="4452436"/>
            <a:ext cx="366407" cy="36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Image result for animated bacteria virus 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4325" y="5026088"/>
            <a:ext cx="376720" cy="2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7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70" grpId="0" animBg="1"/>
      <p:bldP spid="71" grpId="0"/>
      <p:bldP spid="75" grpId="0"/>
      <p:bldP spid="79" grpId="0" animBg="1"/>
      <p:bldP spid="88" grpId="0"/>
      <p:bldP spid="91" grpId="0" animBg="1"/>
      <p:bldP spid="93" grpId="0"/>
      <p:bldP spid="97" grpId="0" animBg="1"/>
      <p:bldP spid="72" grpId="0"/>
      <p:bldP spid="133" grpId="0"/>
      <p:bldP spid="82" grpId="0"/>
      <p:bldP spid="135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 Pi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" y="10270"/>
            <a:ext cx="12188389" cy="6858000"/>
          </a:xfrm>
          <a:prstGeom prst="rect">
            <a:avLst/>
          </a:prstGeom>
        </p:spPr>
      </p:pic>
      <p:pic>
        <p:nvPicPr>
          <p:cNvPr id="5" name="Influenza Pi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66" y="299552"/>
            <a:ext cx="2176461" cy="2115495"/>
          </a:xfrm>
          <a:prstGeom prst="rect">
            <a:avLst/>
          </a:prstGeom>
        </p:spPr>
      </p:pic>
      <p:pic>
        <p:nvPicPr>
          <p:cNvPr id="6" name="Bronchitis Pi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945" y="299552"/>
            <a:ext cx="2365453" cy="1932599"/>
          </a:xfrm>
          <a:prstGeom prst="rect">
            <a:avLst/>
          </a:prstGeom>
        </p:spPr>
      </p:pic>
      <p:pic>
        <p:nvPicPr>
          <p:cNvPr id="7" name="Tuberculosis Pic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239" y="4767726"/>
            <a:ext cx="2266281" cy="1853345"/>
          </a:xfrm>
          <a:prstGeom prst="rect">
            <a:avLst/>
          </a:prstGeom>
        </p:spPr>
      </p:pic>
      <p:pic>
        <p:nvPicPr>
          <p:cNvPr id="8" name="Asthama Pi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5494" y="2563293"/>
            <a:ext cx="2389839" cy="1792379"/>
          </a:xfrm>
          <a:prstGeom prst="rect">
            <a:avLst/>
          </a:prstGeom>
        </p:spPr>
      </p:pic>
      <p:pic>
        <p:nvPicPr>
          <p:cNvPr id="9" name="Legionnaire's Diseas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6254" y="4530798"/>
            <a:ext cx="2097206" cy="2152075"/>
          </a:xfrm>
          <a:prstGeom prst="rect">
            <a:avLst/>
          </a:prstGeom>
        </p:spPr>
      </p:pic>
      <p:pic>
        <p:nvPicPr>
          <p:cNvPr id="10" name="Pneumonia 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248" y="2581153"/>
            <a:ext cx="2182557" cy="1949645"/>
          </a:xfrm>
          <a:prstGeom prst="rect">
            <a:avLst/>
          </a:prstGeom>
        </p:spPr>
      </p:pic>
      <p:sp>
        <p:nvSpPr>
          <p:cNvPr id="12" name="Influenza Tab"/>
          <p:cNvSpPr/>
          <p:nvPr/>
        </p:nvSpPr>
        <p:spPr>
          <a:xfrm>
            <a:off x="278266" y="87728"/>
            <a:ext cx="2176461" cy="3363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Influenza</a:t>
            </a:r>
          </a:p>
        </p:txBody>
      </p:sp>
      <p:sp>
        <p:nvSpPr>
          <p:cNvPr id="13" name="Bronchitis Tab"/>
          <p:cNvSpPr/>
          <p:nvPr/>
        </p:nvSpPr>
        <p:spPr>
          <a:xfrm>
            <a:off x="9468945" y="131368"/>
            <a:ext cx="2365453" cy="29272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Bronchitis</a:t>
            </a:r>
          </a:p>
        </p:txBody>
      </p:sp>
      <p:sp>
        <p:nvSpPr>
          <p:cNvPr id="14" name="Asthma Tab"/>
          <p:cNvSpPr/>
          <p:nvPr/>
        </p:nvSpPr>
        <p:spPr>
          <a:xfrm>
            <a:off x="9195494" y="2483791"/>
            <a:ext cx="2389839" cy="3363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Asthma</a:t>
            </a:r>
          </a:p>
        </p:txBody>
      </p:sp>
      <p:sp>
        <p:nvSpPr>
          <p:cNvPr id="15" name="Legionnaire's Tab"/>
          <p:cNvSpPr/>
          <p:nvPr/>
        </p:nvSpPr>
        <p:spPr>
          <a:xfrm>
            <a:off x="8966255" y="4447346"/>
            <a:ext cx="2097206" cy="5488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Legionnaire's Disease </a:t>
            </a:r>
          </a:p>
        </p:txBody>
      </p:sp>
      <p:sp>
        <p:nvSpPr>
          <p:cNvPr id="16" name="Pneumonia Tab"/>
          <p:cNvSpPr/>
          <p:nvPr/>
        </p:nvSpPr>
        <p:spPr>
          <a:xfrm>
            <a:off x="762248" y="2483791"/>
            <a:ext cx="2182557" cy="3363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Pneumonia</a:t>
            </a:r>
          </a:p>
        </p:txBody>
      </p:sp>
      <p:sp>
        <p:nvSpPr>
          <p:cNvPr id="17" name="Tuberculosis Tab"/>
          <p:cNvSpPr/>
          <p:nvPr/>
        </p:nvSpPr>
        <p:spPr>
          <a:xfrm>
            <a:off x="1128701" y="4659832"/>
            <a:ext cx="2269819" cy="3363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Tuberculosis</a:t>
            </a:r>
          </a:p>
        </p:txBody>
      </p:sp>
      <p:sp>
        <p:nvSpPr>
          <p:cNvPr id="23" name="Big Tab @ Bottom">
            <a:extLst>
              <a:ext uri="{FF2B5EF4-FFF2-40B4-BE49-F238E27FC236}">
                <a16:creationId xmlns:a16="http://schemas.microsoft.com/office/drawing/2014/main" id="{54A66456-B2E1-4F7F-8266-8AC7A20A530C}"/>
              </a:ext>
            </a:extLst>
          </p:cNvPr>
          <p:cNvSpPr/>
          <p:nvPr/>
        </p:nvSpPr>
        <p:spPr>
          <a:xfrm>
            <a:off x="4385394" y="6165690"/>
            <a:ext cx="4306956" cy="5206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RESPIRATORY SYSTEM</a:t>
            </a:r>
          </a:p>
        </p:txBody>
      </p:sp>
      <p:pic>
        <p:nvPicPr>
          <p:cNvPr id="22" name="Stage 01 Particle Flow">
            <a:extLst>
              <a:ext uri="{FF2B5EF4-FFF2-40B4-BE49-F238E27FC236}">
                <a16:creationId xmlns:a16="http://schemas.microsoft.com/office/drawing/2014/main" id="{C7DF4425-6A59-46E8-B753-E00C7D51DD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03" y="32004"/>
            <a:ext cx="12188386" cy="6854956"/>
          </a:xfrm>
          <a:prstGeom prst="rect">
            <a:avLst/>
          </a:prstGeom>
        </p:spPr>
      </p:pic>
      <p:pic>
        <p:nvPicPr>
          <p:cNvPr id="24" name="Stage 02 Particle Flow">
            <a:extLst>
              <a:ext uri="{FF2B5EF4-FFF2-40B4-BE49-F238E27FC236}">
                <a16:creationId xmlns:a16="http://schemas.microsoft.com/office/drawing/2014/main" id="{DBDC0447-A232-46FE-BAE4-89A808857B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" y="11792"/>
            <a:ext cx="12188389" cy="6854956"/>
          </a:xfrm>
          <a:prstGeom prst="rect">
            <a:avLst/>
          </a:prstGeom>
        </p:spPr>
      </p:pic>
      <p:pic>
        <p:nvPicPr>
          <p:cNvPr id="25" name="Stage 03 Particle Flow">
            <a:extLst>
              <a:ext uri="{FF2B5EF4-FFF2-40B4-BE49-F238E27FC236}">
                <a16:creationId xmlns:a16="http://schemas.microsoft.com/office/drawing/2014/main" id="{1CF80790-F76C-47E1-B12D-AEAE8B74E8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0" y="23689"/>
            <a:ext cx="12183849" cy="6852404"/>
          </a:xfrm>
          <a:prstGeom prst="rect">
            <a:avLst/>
          </a:prstGeom>
        </p:spPr>
      </p:pic>
      <p:pic>
        <p:nvPicPr>
          <p:cNvPr id="32" name="Stage 04 Particle Flow">
            <a:extLst>
              <a:ext uri="{FF2B5EF4-FFF2-40B4-BE49-F238E27FC236}">
                <a16:creationId xmlns:a16="http://schemas.microsoft.com/office/drawing/2014/main" id="{9072A413-7E4A-4EA2-959D-D5813339C4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15794"/>
            <a:ext cx="12207839" cy="6865895"/>
          </a:xfrm>
          <a:prstGeom prst="rect">
            <a:avLst/>
          </a:prstGeom>
        </p:spPr>
      </p:pic>
      <p:pic>
        <p:nvPicPr>
          <p:cNvPr id="33" name="Cancer Pic">
            <a:extLst>
              <a:ext uri="{FF2B5EF4-FFF2-40B4-BE49-F238E27FC236}">
                <a16:creationId xmlns:a16="http://schemas.microsoft.com/office/drawing/2014/main" id="{7838E60B-43BB-4AE5-8371-85945B0436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7822" y="4757563"/>
            <a:ext cx="2366867" cy="1923603"/>
          </a:xfrm>
          <a:prstGeom prst="rect">
            <a:avLst/>
          </a:prstGeom>
        </p:spPr>
      </p:pic>
      <p:sp>
        <p:nvSpPr>
          <p:cNvPr id="34" name="Cancer Tab">
            <a:extLst>
              <a:ext uri="{FF2B5EF4-FFF2-40B4-BE49-F238E27FC236}">
                <a16:creationId xmlns:a16="http://schemas.microsoft.com/office/drawing/2014/main" id="{F7E04E42-7AA5-4F77-BF21-C9072073EE6B}"/>
              </a:ext>
            </a:extLst>
          </p:cNvPr>
          <p:cNvSpPr/>
          <p:nvPr/>
        </p:nvSpPr>
        <p:spPr>
          <a:xfrm>
            <a:off x="5387821" y="4695762"/>
            <a:ext cx="2366868" cy="3657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70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9.9|8.1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8.2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6|11.5|42|45|2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1|6.1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6|16.9|2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71110</TotalTime>
  <Words>1350</Words>
  <Application>Microsoft Office PowerPoint</Application>
  <PresentationFormat>Widescreen</PresentationFormat>
  <Paragraphs>440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Indoor Air Quality Solutions – S&amp;W</vt:lpstr>
      <vt:lpstr>PowerPoint Presentation</vt:lpstr>
      <vt:lpstr>PowerPoint Presentation</vt:lpstr>
      <vt:lpstr>PowerPoint Presentation</vt:lpstr>
      <vt:lpstr> What is IAQ ???</vt:lpstr>
      <vt:lpstr>Are You Health Conscious ???</vt:lpstr>
      <vt:lpstr>Do you know what you’re breathing ?</vt:lpstr>
      <vt:lpstr>IAQ in an Office Building.</vt:lpstr>
      <vt:lpstr>PowerPoint Presentation</vt:lpstr>
      <vt:lpstr>UVGI Technology</vt:lpstr>
      <vt:lpstr>Photocatalytic Oxidation Process</vt:lpstr>
      <vt:lpstr>IAQURE –  System Schematic Diagram</vt:lpstr>
      <vt:lpstr>PowerPoint Presentation</vt:lpstr>
      <vt:lpstr>System Efficacy - Microbial De-Contamination  </vt:lpstr>
      <vt:lpstr>PowerPoint Presentation</vt:lpstr>
      <vt:lpstr> Microbial Surface and Air Sampling Analysis</vt:lpstr>
      <vt:lpstr>PowerPoint Presentation</vt:lpstr>
      <vt:lpstr>PowerPoint Presentation</vt:lpstr>
      <vt:lpstr>PowerPoint Presentation</vt:lpstr>
      <vt:lpstr>PowerPoint Presentation</vt:lpstr>
      <vt:lpstr>IAQURE Installation Base (SP Info City)</vt:lpstr>
      <vt:lpstr>PowerPoint Presentation</vt:lpstr>
      <vt:lpstr>PowerPoint Presentation</vt:lpstr>
      <vt:lpstr>The IAQURE Advantage</vt:lpstr>
      <vt:lpstr>Thank You</vt:lpstr>
      <vt:lpstr>IGBC Healthy Building Rating</vt:lpstr>
      <vt:lpstr>IGBC Healthy Building Standards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IEQ Solutions - GTM</dc:title>
  <dc:creator>Sean Menezes</dc:creator>
  <cp:lastModifiedBy>SEAN MENEZES</cp:lastModifiedBy>
  <cp:revision>429</cp:revision>
  <dcterms:created xsi:type="dcterms:W3CDTF">2016-06-17T11:47:20Z</dcterms:created>
  <dcterms:modified xsi:type="dcterms:W3CDTF">2018-06-26T10:15:20Z</dcterms:modified>
</cp:coreProperties>
</file>